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2" r:id="rId1"/>
  </p:sldMasterIdLst>
  <p:sldIdLst>
    <p:sldId id="268" r:id="rId2"/>
    <p:sldId id="256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6" r:id="rId11"/>
    <p:sldId id="257" r:id="rId12"/>
    <p:sldId id="267" r:id="rId13"/>
    <p:sldId id="281" r:id="rId14"/>
    <p:sldId id="259" r:id="rId15"/>
    <p:sldId id="282" r:id="rId16"/>
    <p:sldId id="278" r:id="rId17"/>
    <p:sldId id="27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1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9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8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86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41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484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941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70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380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465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127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272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1211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975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281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516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056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0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D7A51-9A31-4470-AC07-FF98D0BD45E2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6EE3442-BD95-4C9D-8061-44CD03D82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26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  <p:sldLayoutId id="2147484074" r:id="rId12"/>
    <p:sldLayoutId id="2147484075" r:id="rId13"/>
    <p:sldLayoutId id="2147484076" r:id="rId14"/>
    <p:sldLayoutId id="2147484077" r:id="rId15"/>
    <p:sldLayoutId id="21474840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0B_7FG63HN2wIaHhvSXBhc0Q1WnM/view?usp=sharing" TargetMode="External"/><Relationship Id="rId2" Type="http://schemas.openxmlformats.org/officeDocument/2006/relationships/hyperlink" Target="https://drive.google.com/file/d/0B_7FG63HN2wIeVYzR0R3MzJzYnM/view?usp=shari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google.com/document/d/1Cmqkt7uXBzL7gP8B6uc_UrIsEY7nfPl69f8bzw_bVyg/edit?usp=sharing" TargetMode="External"/><Relationship Id="rId5" Type="http://schemas.openxmlformats.org/officeDocument/2006/relationships/hyperlink" Target="https://drive.google.com/file/d/0B_7FG63HN2wIWHJfOVcyX2NHM2s/view?usp=sharing" TargetMode="External"/><Relationship Id="rId4" Type="http://schemas.openxmlformats.org/officeDocument/2006/relationships/hyperlink" Target="https://drive.google.com/file/d/0B_7FG63HN2wIZ1BMU3RKQjJoVG8/view?usp=sharin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1943" y="478971"/>
            <a:ext cx="8656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Calibri" panose="020F0502020204030204" pitchFamily="34" charset="0"/>
              </a:rPr>
              <a:t>Решение неравенств с одной переменной</a:t>
            </a:r>
            <a:endParaRPr lang="ru-RU" sz="3600" b="1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437890" y="1966202"/>
                <a:ext cx="2001061" cy="5711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2800" b="1" i="1"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ru-RU" sz="2800" b="1" i="1">
                              <a:latin typeface="Cambria Math" panose="02040503050406030204" pitchFamily="18" charset="0"/>
                            </a:rPr>
                            <m:t>+х</m:t>
                          </m:r>
                        </m:e>
                      </m:rad>
                      <m:r>
                        <a:rPr lang="ru-RU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ru-RU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ru-RU" sz="2800" b="1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890" y="1966202"/>
                <a:ext cx="2001061" cy="57111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3947969" y="3317048"/>
            <a:ext cx="2369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</a:rPr>
              <a:t>2x - 6 &gt; 12x + 7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3970009" y="1883338"/>
                <a:ext cx="2382062" cy="11565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  <m:r>
                        <a:rPr lang="ru-RU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US" sz="2800" b="1" dirty="0"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009" y="1883338"/>
                <a:ext cx="2382062" cy="115659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1456454" y="3265714"/>
            <a:ext cx="1545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</a:rPr>
              <a:t>x</a:t>
            </a:r>
            <a:r>
              <a:rPr lang="en-US" sz="2800" b="1" baseline="30000" dirty="0">
                <a:latin typeface="Calibri" panose="020F0502020204030204" pitchFamily="34" charset="0"/>
              </a:rPr>
              <a:t>2 </a:t>
            </a:r>
            <a:r>
              <a:rPr lang="en-US" sz="2800" b="1" dirty="0">
                <a:latin typeface="Calibri" panose="020F0502020204030204" pitchFamily="34" charset="0"/>
              </a:rPr>
              <a:t>- 2 </a:t>
            </a:r>
            <a:r>
              <a:rPr lang="en-US" sz="2800" b="1" dirty="0">
                <a:latin typeface="Calibri" panose="020F0502020204030204" pitchFamily="34" charset="0"/>
                <a:sym typeface="Symbol" panose="05050102010706020507" pitchFamily="18" charset="2"/>
              </a:rPr>
              <a:t></a:t>
            </a:r>
            <a:r>
              <a:rPr lang="en-US" sz="2800" b="1" dirty="0">
                <a:latin typeface="Calibri" panose="020F0502020204030204" pitchFamily="34" charset="0"/>
              </a:rPr>
              <a:t> </a:t>
            </a:r>
            <a:r>
              <a:rPr lang="ru-RU" sz="2800" b="1" dirty="0">
                <a:latin typeface="Calibri" panose="020F0502020204030204" pitchFamily="34" charset="0"/>
              </a:rPr>
              <a:t>-</a:t>
            </a:r>
            <a:r>
              <a:rPr lang="en-US" sz="2800" b="1" dirty="0">
                <a:latin typeface="Calibri" panose="020F0502020204030204" pitchFamily="34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6810371" y="1966201"/>
                <a:ext cx="3749616" cy="7663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𝐥𝐨𝐠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2800" b="1" i="1">
                                  <a:latin typeface="Cambria Math" panose="02040503050406030204" pitchFamily="18" charset="0"/>
                                </a:rPr>
                                <m:t>х</m:t>
                              </m:r>
                            </m:e>
                          </m:d>
                          <m:r>
                            <a:rPr lang="en-US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func>
                            <m:func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𝐥𝐨𝐠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en-US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𝟏</m:t>
                                      </m:r>
                                    </m:num>
                                    <m:den>
                                      <m:r>
                                        <a:rPr lang="ru-RU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𝟓</m:t>
                                      </m:r>
                                    </m:den>
                                  </m:f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en-US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х+</m:t>
                                  </m:r>
                                  <m:r>
                                    <a:rPr lang="ru-RU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𝟒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371" y="1966201"/>
                <a:ext cx="3749616" cy="76636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434616" y="4506724"/>
            <a:ext cx="2377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(x-2)</a:t>
            </a:r>
            <a:r>
              <a:rPr lang="en-US" sz="2800" b="1" baseline="30000" dirty="0" smtClean="0"/>
              <a:t>3</a:t>
            </a:r>
            <a:r>
              <a:rPr lang="en-US" sz="2800" b="1" dirty="0" smtClean="0"/>
              <a:t> + 5 &gt; 0</a:t>
            </a:r>
            <a:endParaRPr lang="ru-RU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038831" y="3265713"/>
                <a:ext cx="34205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sz="2800" b="1" i="0" smtClean="0">
                                  <a:latin typeface="Cambria Math" panose="02040503050406030204" pitchFamily="18" charset="0"/>
                                </a:rPr>
                                <m:t>𝐜𝐨𝐬</m:t>
                              </m:r>
                            </m:fName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831" y="3265713"/>
                <a:ext cx="3420552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4221423" y="4585543"/>
                <a:ext cx="1567545" cy="533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800" b="1" i="1">
                            <a:latin typeface="Cambria Math" panose="02040503050406030204" pitchFamily="18" charset="0"/>
                          </a:rPr>
                          <m:t>𝟑</m:t>
                        </m:r>
                      </m:deg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rad>
                  </m:oMath>
                </a14:m>
                <a:r>
                  <a:rPr lang="en-US" sz="2800" b="1" dirty="0">
                    <a:latin typeface="Calibri" panose="020F0502020204030204" pitchFamily="34" charset="0"/>
                  </a:rPr>
                  <a:t> -1 &lt; 0</a:t>
                </a: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423" y="4585543"/>
                <a:ext cx="1567545" cy="533672"/>
              </a:xfrm>
              <a:prstGeom prst="rect">
                <a:avLst/>
              </a:prstGeom>
              <a:blipFill rotWithShape="1">
                <a:blip r:embed="rId6"/>
                <a:stretch>
                  <a:fillRect t="-7955" r="-6589" b="-318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7275434" y="4417877"/>
                <a:ext cx="1633396" cy="7126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800" b="1" i="1">
                        <a:latin typeface="Cambria Math" panose="02040503050406030204" pitchFamily="18" charset="0"/>
                      </a:rPr>
                      <m:t>х+</m:t>
                    </m:r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х</m:t>
                        </m:r>
                      </m:den>
                    </m:f>
                    <m:r>
                      <a:rPr lang="en-US" sz="2800" b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ru-RU" sz="2800" b="1" dirty="0">
                    <a:latin typeface="Calibri" panose="020F0502020204030204" pitchFamily="34" charset="0"/>
                  </a:rPr>
                  <a:t> </a:t>
                </a:r>
                <a:r>
                  <a:rPr lang="en-US" sz="2800" b="1" dirty="0">
                    <a:latin typeface="Calibri" panose="020F0502020204030204" pitchFamily="34" charset="0"/>
                  </a:rPr>
                  <a:t>2</a:t>
                </a:r>
                <a:endParaRPr lang="ru-RU" sz="2800" b="1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434" y="4417877"/>
                <a:ext cx="1633396" cy="712631"/>
              </a:xfrm>
              <a:prstGeom prst="rect">
                <a:avLst/>
              </a:prstGeom>
              <a:blipFill rotWithShape="1">
                <a:blip r:embed="rId7"/>
                <a:stretch>
                  <a:fillRect r="-6343" b="-1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301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26025" y="232132"/>
            <a:ext cx="650043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Решением неравенства </a:t>
            </a:r>
            <a:r>
              <a:rPr lang="en-US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f(x)</a:t>
            </a:r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&gt;</a:t>
            </a:r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g(x) </a:t>
            </a:r>
            <a:endParaRPr lang="ru-RU" sz="24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indent="719138"/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называют всякое значение переменной х, </a:t>
            </a:r>
          </a:p>
          <a:p>
            <a:pPr indent="719138"/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которое обращает неравенство </a:t>
            </a:r>
          </a:p>
          <a:p>
            <a:pPr indent="719138"/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в верное числовое неравенство.</a:t>
            </a:r>
            <a:endParaRPr lang="ru-RU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3725" y="2173266"/>
            <a:ext cx="54006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3х – 12 </a:t>
            </a:r>
            <a:r>
              <a:rPr 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&gt; 0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x = 10 –  </a:t>
            </a:r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частное решение </a:t>
            </a:r>
          </a:p>
          <a:p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т. к. 3*10 – 12=18, 18</a:t>
            </a:r>
            <a:r>
              <a:rPr 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 &gt; 0</a:t>
            </a:r>
          </a:p>
          <a:p>
            <a:r>
              <a:rPr lang="ru-RU" sz="2400" dirty="0">
                <a:latin typeface="Calibri" panose="020F0502020204030204" pitchFamily="34" charset="0"/>
                <a:cs typeface="Arial" panose="020B0604020202020204" pitchFamily="34" charset="0"/>
              </a:rPr>
              <a:t>х</a:t>
            </a:r>
            <a:r>
              <a:rPr 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 = 0 – </a:t>
            </a:r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не является решением, </a:t>
            </a:r>
          </a:p>
          <a:p>
            <a:r>
              <a:rPr lang="ru-RU" sz="2400" dirty="0">
                <a:latin typeface="Calibri" panose="020F0502020204030204" pitchFamily="34" charset="0"/>
                <a:cs typeface="Arial" panose="020B0604020202020204" pitchFamily="34" charset="0"/>
              </a:rPr>
              <a:t>т</a:t>
            </a:r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. к. 3*0-12=-12, -12</a:t>
            </a:r>
            <a:r>
              <a:rPr 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&lt;0</a:t>
            </a:r>
            <a:endParaRPr lang="ru-RU" sz="24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&gt; 4 – </a:t>
            </a:r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общее решение неравенства</a:t>
            </a:r>
            <a:endParaRPr lang="ru-RU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08083" y="4853064"/>
            <a:ext cx="5699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Множество всех частных решений </a:t>
            </a:r>
            <a:endParaRPr lang="en-US" sz="24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неравенства называют </a:t>
            </a:r>
            <a:r>
              <a:rPr lang="ru-RU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общим решением</a:t>
            </a:r>
            <a:endParaRPr lang="ru-RU" sz="24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57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3276" y="1464169"/>
            <a:ext cx="86474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Calibri" panose="020F0502020204030204" pitchFamily="34" charset="0"/>
              </a:rPr>
              <a:t>Определение:</a:t>
            </a:r>
            <a:r>
              <a:rPr lang="ru-RU" sz="2400" dirty="0" smtClean="0">
                <a:latin typeface="Calibri" panose="020F0502020204030204" pitchFamily="34" charset="0"/>
              </a:rPr>
              <a:t>   неравенства </a:t>
            </a:r>
            <a:r>
              <a:rPr lang="en-US" sz="2400" dirty="0" smtClean="0">
                <a:latin typeface="Calibri" panose="020F0502020204030204" pitchFamily="34" charset="0"/>
              </a:rPr>
              <a:t>f(x) &gt; g(x) </a:t>
            </a:r>
            <a:r>
              <a:rPr lang="ru-RU" sz="2400" dirty="0" smtClean="0">
                <a:latin typeface="Calibri" panose="020F0502020204030204" pitchFamily="34" charset="0"/>
              </a:rPr>
              <a:t>и </a:t>
            </a:r>
            <a:r>
              <a:rPr lang="en-US" sz="2400" dirty="0" smtClean="0">
                <a:latin typeface="Calibri" panose="020F0502020204030204" pitchFamily="34" charset="0"/>
              </a:rPr>
              <a:t>p(x) &gt; h(x) </a:t>
            </a:r>
            <a:r>
              <a:rPr lang="ru-RU" sz="2400" b="1" dirty="0" smtClean="0">
                <a:latin typeface="Calibri" panose="020F0502020204030204" pitchFamily="34" charset="0"/>
              </a:rPr>
              <a:t>равносильны</a:t>
            </a:r>
            <a:r>
              <a:rPr lang="ru-RU" sz="2400" dirty="0" smtClean="0">
                <a:latin typeface="Calibri" panose="020F0502020204030204" pitchFamily="34" charset="0"/>
              </a:rPr>
              <a:t>, </a:t>
            </a:r>
          </a:p>
          <a:p>
            <a:pPr indent="2057400"/>
            <a:r>
              <a:rPr lang="ru-RU" sz="2400" dirty="0" smtClean="0">
                <a:latin typeface="Calibri" panose="020F0502020204030204" pitchFamily="34" charset="0"/>
              </a:rPr>
              <a:t>если их решения совпадают.</a:t>
            </a:r>
            <a:endParaRPr lang="ru-RU" sz="2400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3962" y="255729"/>
            <a:ext cx="34852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2х </a:t>
            </a:r>
            <a:r>
              <a:rPr lang="en-US" sz="2400" b="1" dirty="0" smtClean="0">
                <a:latin typeface="Calibri" panose="020F0502020204030204" pitchFamily="34" charset="0"/>
              </a:rPr>
              <a:t>– 6 &gt;  0     </a:t>
            </a:r>
            <a:r>
              <a:rPr lang="ru-RU" sz="2400" b="1" dirty="0" smtClean="0">
                <a:latin typeface="Calibri" panose="020F0502020204030204" pitchFamily="34" charset="0"/>
              </a:rPr>
              <a:t>и   </a:t>
            </a:r>
            <a:r>
              <a:rPr lang="en-US" sz="2400" b="1" dirty="0" smtClean="0">
                <a:latin typeface="Calibri" panose="020F0502020204030204" pitchFamily="34" charset="0"/>
              </a:rPr>
              <a:t>   5</a:t>
            </a:r>
            <a:r>
              <a:rPr lang="ru-RU" sz="2400" b="1" baseline="30000" dirty="0" smtClean="0">
                <a:latin typeface="Calibri" panose="020F0502020204030204" pitchFamily="34" charset="0"/>
              </a:rPr>
              <a:t>2х </a:t>
            </a:r>
            <a:r>
              <a:rPr lang="en-US" sz="2400" b="1" baseline="30000" dirty="0" smtClean="0">
                <a:latin typeface="Calibri" panose="020F0502020204030204" pitchFamily="34" charset="0"/>
              </a:rPr>
              <a:t>- 6</a:t>
            </a:r>
            <a:r>
              <a:rPr lang="en-US" sz="2400" b="1" dirty="0" smtClean="0">
                <a:latin typeface="Calibri" panose="020F0502020204030204" pitchFamily="34" charset="0"/>
              </a:rPr>
              <a:t> &gt;  1</a:t>
            </a:r>
            <a:endParaRPr lang="ru-RU" sz="2400" b="1" dirty="0" smtClean="0">
              <a:latin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</a:rPr>
              <a:t>x</a:t>
            </a:r>
            <a:r>
              <a:rPr lang="en-US" sz="2400" b="1" dirty="0" smtClean="0">
                <a:latin typeface="Calibri" panose="020F0502020204030204" pitchFamily="34" charset="0"/>
              </a:rPr>
              <a:t> &gt; 3                        x &gt; 3</a:t>
            </a:r>
            <a:endParaRPr lang="ru-RU" sz="2400" b="1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93333" y="2389581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2х </a:t>
            </a:r>
            <a:r>
              <a:rPr lang="en-US" sz="2400" b="1" dirty="0" smtClean="0">
                <a:latin typeface="Calibri" panose="020F0502020204030204" pitchFamily="34" charset="0"/>
              </a:rPr>
              <a:t>– 6 &gt;  0     </a:t>
            </a:r>
            <a:r>
              <a:rPr lang="ru-RU" sz="2400" b="1" dirty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400" b="1" dirty="0" smtClean="0">
                <a:latin typeface="Calibri" panose="020F0502020204030204" pitchFamily="34" charset="0"/>
              </a:rPr>
              <a:t>  </a:t>
            </a:r>
            <a:r>
              <a:rPr lang="en-US" sz="2400" b="1" dirty="0" smtClean="0">
                <a:latin typeface="Calibri" panose="020F0502020204030204" pitchFamily="34" charset="0"/>
              </a:rPr>
              <a:t>   5</a:t>
            </a:r>
            <a:r>
              <a:rPr lang="ru-RU" sz="2400" b="1" baseline="30000" dirty="0" smtClean="0">
                <a:latin typeface="Calibri" panose="020F0502020204030204" pitchFamily="34" charset="0"/>
              </a:rPr>
              <a:t>2х </a:t>
            </a:r>
            <a:r>
              <a:rPr lang="en-US" sz="2400" b="1" baseline="30000" dirty="0" smtClean="0">
                <a:latin typeface="Calibri" panose="020F0502020204030204" pitchFamily="34" charset="0"/>
              </a:rPr>
              <a:t>- 6</a:t>
            </a:r>
            <a:r>
              <a:rPr lang="en-US" sz="2400" b="1" dirty="0" smtClean="0">
                <a:latin typeface="Calibri" panose="020F0502020204030204" pitchFamily="34" charset="0"/>
              </a:rPr>
              <a:t> &gt;  1</a:t>
            </a:r>
            <a:endParaRPr lang="ru-RU" sz="2400" b="1" dirty="0" smtClean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7076" y="3756052"/>
            <a:ext cx="7896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Равносильны ли неравенства?      </a:t>
            </a:r>
            <a:r>
              <a:rPr lang="en-US" sz="2400" b="1" dirty="0" smtClean="0">
                <a:latin typeface="Calibri" panose="020F0502020204030204" pitchFamily="34" charset="0"/>
              </a:rPr>
              <a:t>x</a:t>
            </a:r>
            <a:r>
              <a:rPr lang="en-US" sz="2400" b="1" baseline="30000" dirty="0" smtClean="0">
                <a:latin typeface="Calibri" panose="020F0502020204030204" pitchFamily="34" charset="0"/>
              </a:rPr>
              <a:t>2</a:t>
            </a:r>
            <a:r>
              <a:rPr lang="en-US" sz="2400" b="1" dirty="0" smtClean="0">
                <a:latin typeface="Calibri" panose="020F0502020204030204" pitchFamily="34" charset="0"/>
              </a:rPr>
              <a:t> </a:t>
            </a:r>
            <a:r>
              <a:rPr lang="en-US" sz="2400" b="1" dirty="0">
                <a:latin typeface="Calibri" panose="020F0502020204030204" pitchFamily="34" charset="0"/>
                <a:sym typeface="Symbol" panose="05050102010706020507" pitchFamily="18" charset="2"/>
              </a:rPr>
              <a:t></a:t>
            </a:r>
            <a:r>
              <a:rPr lang="en-US" sz="2400" b="1" dirty="0" smtClean="0">
                <a:latin typeface="Calibri" panose="020F0502020204030204" pitchFamily="34" charset="0"/>
              </a:rPr>
              <a:t> </a:t>
            </a:r>
            <a:r>
              <a:rPr lang="ru-RU" sz="2400" b="1" dirty="0" smtClean="0">
                <a:latin typeface="Calibri" panose="020F0502020204030204" pitchFamily="34" charset="0"/>
              </a:rPr>
              <a:t>0          и        </a:t>
            </a:r>
            <a:r>
              <a:rPr lang="en-US" sz="2400" b="1" dirty="0" smtClean="0">
                <a:latin typeface="Calibri" panose="020F0502020204030204" pitchFamily="34" charset="0"/>
              </a:rPr>
              <a:t>|x| ≥ 0</a:t>
            </a:r>
            <a:endParaRPr lang="ru-RU" sz="2400" b="1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592616" y="4656754"/>
                <a:ext cx="3314818" cy="46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4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rad>
                  </m:oMath>
                </a14:m>
                <a:r>
                  <a:rPr lang="en-US" sz="2400" b="1" dirty="0" smtClean="0">
                    <a:latin typeface="Calibri" panose="020F0502020204030204" pitchFamily="34" charset="0"/>
                  </a:rPr>
                  <a:t> &lt; 0         </a:t>
                </a:r>
                <a:r>
                  <a:rPr lang="ru-RU" sz="2400" b="1" dirty="0" smtClean="0">
                    <a:latin typeface="Calibri" panose="020F0502020204030204" pitchFamily="34" charset="0"/>
                  </a:rPr>
                  <a:t>и        </a:t>
                </a:r>
                <a:r>
                  <a:rPr lang="en-US" sz="2400" b="1" dirty="0" smtClean="0"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sup>
                    </m:sSup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ru-RU" sz="2400" b="1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616" y="4656754"/>
                <a:ext cx="3314818" cy="465769"/>
              </a:xfrm>
              <a:prstGeom prst="rect">
                <a:avLst/>
              </a:prstGeom>
              <a:blipFill rotWithShape="1">
                <a:blip r:embed="rId2"/>
                <a:stretch>
                  <a:fillRect t="-9211" r="-184" b="-302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18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4653" y="1314653"/>
            <a:ext cx="863480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>
                <a:latin typeface="Calibri" panose="020F0502020204030204" pitchFamily="34" charset="0"/>
              </a:rPr>
              <a:t>Определение:</a:t>
            </a:r>
            <a:r>
              <a:rPr lang="ru-RU" sz="2400" dirty="0">
                <a:latin typeface="Calibri" panose="020F0502020204030204" pitchFamily="34" charset="0"/>
              </a:rPr>
              <a:t> </a:t>
            </a:r>
            <a:r>
              <a:rPr lang="ru-RU" sz="2400" dirty="0" smtClean="0">
                <a:latin typeface="Calibri" panose="020F0502020204030204" pitchFamily="34" charset="0"/>
              </a:rPr>
              <a:t>  если решение неравенства </a:t>
            </a:r>
            <a:r>
              <a:rPr lang="en-US" sz="2400" dirty="0" smtClean="0">
                <a:latin typeface="Calibri" panose="020F0502020204030204" pitchFamily="34" charset="0"/>
              </a:rPr>
              <a:t>f(x)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&gt;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g(x) </a:t>
            </a:r>
          </a:p>
          <a:p>
            <a:pPr indent="2057400"/>
            <a:r>
              <a:rPr lang="ru-RU" sz="2400" dirty="0" smtClean="0">
                <a:latin typeface="Calibri" panose="020F0502020204030204" pitchFamily="34" charset="0"/>
              </a:rPr>
              <a:t>содержится в решении неравенства</a:t>
            </a:r>
            <a:r>
              <a:rPr lang="en-US" sz="2400" dirty="0" smtClean="0">
                <a:latin typeface="Calibri" panose="020F0502020204030204" pitchFamily="34" charset="0"/>
              </a:rPr>
              <a:t> p(x)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&lt;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h(x)</a:t>
            </a:r>
            <a:r>
              <a:rPr lang="ru-RU" sz="2400" dirty="0" smtClean="0">
                <a:latin typeface="Calibri" panose="020F0502020204030204" pitchFamily="34" charset="0"/>
              </a:rPr>
              <a:t>,</a:t>
            </a:r>
            <a:endParaRPr lang="en-US" sz="2400" dirty="0" smtClean="0">
              <a:latin typeface="Calibri" panose="020F0502020204030204" pitchFamily="34" charset="0"/>
            </a:endParaRPr>
          </a:p>
          <a:p>
            <a:pPr indent="2057400"/>
            <a:r>
              <a:rPr lang="ru-RU" sz="2400" dirty="0" smtClean="0">
                <a:latin typeface="Calibri" panose="020F0502020204030204" pitchFamily="34" charset="0"/>
              </a:rPr>
              <a:t>то неравенство </a:t>
            </a:r>
            <a:r>
              <a:rPr lang="en-US" sz="2400" dirty="0" smtClean="0">
                <a:latin typeface="Calibri" panose="020F0502020204030204" pitchFamily="34" charset="0"/>
              </a:rPr>
              <a:t>p(x)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&lt;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h(x) </a:t>
            </a:r>
            <a:r>
              <a:rPr lang="ru-RU" sz="2400" dirty="0" smtClean="0">
                <a:latin typeface="Calibri" panose="020F0502020204030204" pitchFamily="34" charset="0"/>
              </a:rPr>
              <a:t>называют </a:t>
            </a:r>
            <a:r>
              <a:rPr lang="ru-RU" sz="2400" b="1" dirty="0" smtClean="0">
                <a:latin typeface="Calibri" panose="020F0502020204030204" pitchFamily="34" charset="0"/>
              </a:rPr>
              <a:t>следствием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</a:p>
          <a:p>
            <a:pPr indent="2057400"/>
            <a:r>
              <a:rPr lang="ru-RU" sz="2400" dirty="0" smtClean="0">
                <a:latin typeface="Calibri" panose="020F0502020204030204" pitchFamily="34" charset="0"/>
              </a:rPr>
              <a:t>неравенства</a:t>
            </a:r>
            <a:r>
              <a:rPr lang="en-US" sz="2400" dirty="0" smtClean="0">
                <a:latin typeface="Calibri" panose="020F0502020204030204" pitchFamily="34" charset="0"/>
              </a:rPr>
              <a:t> f(x)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&gt;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g(x) </a:t>
            </a:r>
            <a:endParaRPr lang="ru-RU" sz="2400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0702" y="3020033"/>
            <a:ext cx="5097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</a:rPr>
              <a:t>x</a:t>
            </a:r>
            <a:r>
              <a:rPr lang="en-US" sz="2400" baseline="30000" dirty="0" smtClean="0">
                <a:latin typeface="Calibri" panose="020F0502020204030204" pitchFamily="34" charset="0"/>
              </a:rPr>
              <a:t>2</a:t>
            </a:r>
            <a:r>
              <a:rPr lang="en-US" sz="2400" dirty="0" smtClean="0">
                <a:latin typeface="Calibri" panose="020F0502020204030204" pitchFamily="34" charset="0"/>
              </a:rPr>
              <a:t> </a:t>
            </a:r>
            <a:r>
              <a:rPr lang="ru-RU" sz="2400" dirty="0" smtClean="0">
                <a:latin typeface="Calibri" panose="020F0502020204030204" pitchFamily="34" charset="0"/>
              </a:rPr>
              <a:t>– 9 </a:t>
            </a:r>
            <a:r>
              <a:rPr lang="en-US" sz="2400" dirty="0" smtClean="0">
                <a:latin typeface="Calibri" panose="020F0502020204030204" pitchFamily="34" charset="0"/>
              </a:rPr>
              <a:t>&gt; </a:t>
            </a:r>
            <a:r>
              <a:rPr lang="ru-RU" sz="2400" dirty="0" smtClean="0">
                <a:latin typeface="Calibri" panose="020F0502020204030204" pitchFamily="34" charset="0"/>
              </a:rPr>
              <a:t>0</a:t>
            </a:r>
            <a:r>
              <a:rPr lang="en-US" sz="2400" dirty="0" smtClean="0">
                <a:latin typeface="Calibri" panose="020F0502020204030204" pitchFamily="34" charset="0"/>
              </a:rPr>
              <a:t>            </a:t>
            </a:r>
            <a:r>
              <a:rPr lang="ru-RU" sz="2400" dirty="0" smtClean="0">
                <a:latin typeface="Calibri" panose="020F0502020204030204" pitchFamily="34" charset="0"/>
              </a:rPr>
              <a:t>следстви</a:t>
            </a:r>
            <a:r>
              <a:rPr lang="ru-RU" sz="2400" dirty="0">
                <a:latin typeface="Calibri" panose="020F0502020204030204" pitchFamily="34" charset="0"/>
              </a:rPr>
              <a:t>е</a:t>
            </a:r>
            <a:r>
              <a:rPr lang="en-US" sz="2400" dirty="0" smtClean="0">
                <a:latin typeface="Calibri" panose="020F0502020204030204" pitchFamily="34" charset="0"/>
              </a:rPr>
              <a:t>        </a:t>
            </a:r>
            <a:r>
              <a:rPr lang="ru-RU" sz="2400" dirty="0" smtClean="0">
                <a:latin typeface="Calibri" panose="020F0502020204030204" pitchFamily="34" charset="0"/>
              </a:rPr>
              <a:t>2х </a:t>
            </a:r>
            <a:r>
              <a:rPr lang="en-US" sz="2400" dirty="0" smtClean="0">
                <a:latin typeface="Calibri" panose="020F0502020204030204" pitchFamily="34" charset="0"/>
              </a:rPr>
              <a:t>&gt;</a:t>
            </a:r>
            <a:r>
              <a:rPr lang="ru-RU" sz="2400" dirty="0" smtClean="0">
                <a:latin typeface="Calibri" panose="020F0502020204030204" pitchFamily="34" charset="0"/>
              </a:rPr>
              <a:t> 6</a:t>
            </a:r>
            <a:r>
              <a:rPr lang="en-US" sz="2400" dirty="0" smtClean="0">
                <a:latin typeface="Calibri" panose="020F0502020204030204" pitchFamily="34" charset="0"/>
              </a:rPr>
              <a:t>     </a:t>
            </a:r>
            <a:endParaRPr lang="ru-RU" sz="2400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00702" y="347936"/>
            <a:ext cx="4326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</a:rPr>
              <a:t>x</a:t>
            </a:r>
            <a:r>
              <a:rPr lang="en-US" sz="2400" baseline="30000" dirty="0" smtClean="0">
                <a:latin typeface="Calibri" panose="020F0502020204030204" pitchFamily="34" charset="0"/>
              </a:rPr>
              <a:t>2</a:t>
            </a:r>
            <a:r>
              <a:rPr lang="en-US" sz="2400" dirty="0" smtClean="0">
                <a:latin typeface="Calibri" panose="020F0502020204030204" pitchFamily="34" charset="0"/>
              </a:rPr>
              <a:t> </a:t>
            </a:r>
            <a:r>
              <a:rPr lang="ru-RU" sz="2400" dirty="0" smtClean="0">
                <a:latin typeface="Calibri" panose="020F0502020204030204" pitchFamily="34" charset="0"/>
              </a:rPr>
              <a:t>– 9 </a:t>
            </a:r>
            <a:r>
              <a:rPr lang="en-US" sz="2400" dirty="0" smtClean="0">
                <a:latin typeface="Calibri" panose="020F0502020204030204" pitchFamily="34" charset="0"/>
              </a:rPr>
              <a:t>&gt; </a:t>
            </a:r>
            <a:r>
              <a:rPr lang="ru-RU" sz="2400" dirty="0" smtClean="0">
                <a:latin typeface="Calibri" panose="020F0502020204030204" pitchFamily="34" charset="0"/>
              </a:rPr>
              <a:t>0</a:t>
            </a:r>
            <a:r>
              <a:rPr lang="en-US" sz="2400" dirty="0" smtClean="0">
                <a:latin typeface="Calibri" panose="020F0502020204030204" pitchFamily="34" charset="0"/>
              </a:rPr>
              <a:t>      </a:t>
            </a:r>
            <a:r>
              <a:rPr lang="ru-RU" sz="2400" dirty="0" smtClean="0">
                <a:latin typeface="Calibri" panose="020F0502020204030204" pitchFamily="34" charset="0"/>
              </a:rPr>
              <a:t>                    </a:t>
            </a:r>
            <a:r>
              <a:rPr lang="en-US" sz="2400" dirty="0" smtClean="0">
                <a:latin typeface="Calibri" panose="020F0502020204030204" pitchFamily="34" charset="0"/>
              </a:rPr>
              <a:t>       </a:t>
            </a:r>
            <a:r>
              <a:rPr lang="ru-RU" sz="2400" dirty="0" smtClean="0">
                <a:latin typeface="Calibri" panose="020F0502020204030204" pitchFamily="34" charset="0"/>
              </a:rPr>
              <a:t>2х </a:t>
            </a:r>
            <a:r>
              <a:rPr lang="en-US" sz="2400" dirty="0" smtClean="0">
                <a:latin typeface="Calibri" panose="020F0502020204030204" pitchFamily="34" charset="0"/>
              </a:rPr>
              <a:t>&gt;</a:t>
            </a:r>
            <a:r>
              <a:rPr lang="ru-RU" sz="2400" dirty="0" smtClean="0">
                <a:latin typeface="Calibri" panose="020F0502020204030204" pitchFamily="34" charset="0"/>
              </a:rPr>
              <a:t> 6</a:t>
            </a:r>
          </a:p>
          <a:p>
            <a:r>
              <a:rPr lang="en-US" sz="2400" dirty="0">
                <a:latin typeface="Calibri" panose="020F0502020204030204" pitchFamily="34" charset="0"/>
              </a:rPr>
              <a:t>x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&lt;</a:t>
            </a:r>
            <a:r>
              <a:rPr lang="ru-RU" sz="2400" dirty="0" smtClean="0">
                <a:latin typeface="Calibri" panose="020F0502020204030204" pitchFamily="34" charset="0"/>
              </a:rPr>
              <a:t> -3,  х </a:t>
            </a:r>
            <a:r>
              <a:rPr lang="en-US" sz="2400" dirty="0" smtClean="0">
                <a:latin typeface="Calibri" panose="020F0502020204030204" pitchFamily="34" charset="0"/>
              </a:rPr>
              <a:t>&gt;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3                            x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&gt;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3</a:t>
            </a:r>
            <a:endParaRPr lang="ru-RU" sz="2400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4653" y="4169229"/>
            <a:ext cx="9730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Calibri" panose="020F0502020204030204" pitchFamily="34" charset="0"/>
              </a:rPr>
              <a:t>Определите неравенство-следствие:         </a:t>
            </a:r>
            <a:r>
              <a:rPr lang="en-US" sz="2400" dirty="0" smtClean="0">
                <a:latin typeface="Calibri" panose="020F0502020204030204" pitchFamily="34" charset="0"/>
              </a:rPr>
              <a:t>3x – 12 &gt; 0       x</a:t>
            </a:r>
            <a:r>
              <a:rPr lang="en-US" sz="2400" baseline="30000" dirty="0" smtClean="0">
                <a:latin typeface="Calibri" panose="020F0502020204030204" pitchFamily="34" charset="0"/>
              </a:rPr>
              <a:t>2 </a:t>
            </a:r>
            <a:r>
              <a:rPr lang="en-US" sz="2400" dirty="0" smtClean="0">
                <a:latin typeface="Calibri" panose="020F0502020204030204" pitchFamily="34" charset="0"/>
              </a:rPr>
              <a:t>– 16 &gt; 0       </a:t>
            </a:r>
            <a:r>
              <a:rPr lang="ru-RU" sz="2400" dirty="0" smtClean="0">
                <a:latin typeface="Calibri" panose="020F0502020204030204" pitchFamily="34" charset="0"/>
              </a:rPr>
              <a:t>        </a:t>
            </a:r>
            <a:endParaRPr lang="ru-RU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69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6676" y="402885"/>
            <a:ext cx="96205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Теорема 1</a:t>
            </a:r>
            <a:endParaRPr lang="en-US" sz="2800" b="1" dirty="0" smtClean="0">
              <a:latin typeface="Calibri" panose="020F0502020204030204" pitchFamily="34" charset="0"/>
            </a:endParaRPr>
          </a:p>
          <a:p>
            <a:endParaRPr lang="ru-RU" sz="2800" b="1" dirty="0" smtClean="0">
              <a:latin typeface="Calibri" panose="020F0502020204030204" pitchFamily="34" charset="0"/>
            </a:endParaRPr>
          </a:p>
          <a:p>
            <a:r>
              <a:rPr lang="en-US" sz="2800" b="1" dirty="0" smtClean="0">
                <a:latin typeface="Calibri" panose="020F0502020204030204" pitchFamily="34" charset="0"/>
              </a:rPr>
              <a:t>f(x) &gt; g(x)</a:t>
            </a:r>
            <a:r>
              <a:rPr lang="en-US" sz="2800" b="1" dirty="0">
                <a:latin typeface="Calibri" panose="020F0502020204030204" pitchFamily="34" charset="0"/>
              </a:rPr>
              <a:t> </a:t>
            </a:r>
            <a:r>
              <a:rPr lang="ru-RU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 </a:t>
            </a:r>
            <a:r>
              <a:rPr lang="ru-RU" sz="2800" b="1" dirty="0" smtClean="0"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</a:rPr>
              <a:t>f(x) </a:t>
            </a:r>
            <a:r>
              <a:rPr lang="ru-RU" sz="2800" b="1" dirty="0" smtClean="0">
                <a:latin typeface="Calibri" panose="020F0502020204030204" pitchFamily="34" charset="0"/>
              </a:rPr>
              <a:t>-</a:t>
            </a:r>
            <a:r>
              <a:rPr lang="en-US" sz="2800" b="1" dirty="0" smtClean="0">
                <a:latin typeface="Calibri" panose="020F0502020204030204" pitchFamily="34" charset="0"/>
              </a:rPr>
              <a:t> g(x) &gt; 0</a:t>
            </a:r>
            <a:endParaRPr lang="ru-RU" sz="2800" b="1" dirty="0" smtClean="0">
              <a:latin typeface="Calibri" panose="020F0502020204030204" pitchFamily="34" charset="0"/>
            </a:endParaRPr>
          </a:p>
          <a:p>
            <a:r>
              <a:rPr lang="ru-RU" sz="2800" b="1" dirty="0" smtClean="0">
                <a:latin typeface="Calibri" panose="020F0502020204030204" pitchFamily="34" charset="0"/>
              </a:rPr>
              <a:t>_____________________________________________________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32616" y="2362355"/>
            <a:ext cx="29797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2x - 6 &gt; 12x + 5</a:t>
            </a:r>
          </a:p>
          <a:p>
            <a:endParaRPr lang="en-US" sz="2800" b="1" dirty="0">
              <a:latin typeface="Calibri" panose="020F0502020204030204" pitchFamily="34" charset="0"/>
            </a:endParaRPr>
          </a:p>
          <a:p>
            <a:r>
              <a:rPr lang="en-US" sz="2800" b="1" dirty="0">
                <a:latin typeface="Calibri" panose="020F0502020204030204" pitchFamily="34" charset="0"/>
              </a:rPr>
              <a:t>x</a:t>
            </a:r>
            <a:r>
              <a:rPr lang="en-US" sz="2800" b="1" baseline="30000" dirty="0" smtClean="0">
                <a:latin typeface="Calibri" panose="020F0502020204030204" pitchFamily="34" charset="0"/>
              </a:rPr>
              <a:t>2 </a:t>
            </a:r>
            <a:r>
              <a:rPr lang="en-US" sz="2800" b="1" dirty="0" smtClean="0">
                <a:latin typeface="Calibri" panose="020F0502020204030204" pitchFamily="34" charset="0"/>
              </a:rPr>
              <a:t>- 7 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</a:t>
            </a:r>
            <a:r>
              <a:rPr lang="en-US" sz="2800" b="1" dirty="0" smtClean="0">
                <a:latin typeface="Calibri" panose="020F0502020204030204" pitchFamily="34" charset="0"/>
              </a:rPr>
              <a:t> </a:t>
            </a:r>
            <a:r>
              <a:rPr lang="ru-RU" sz="2800" b="1" dirty="0" smtClean="0">
                <a:latin typeface="Calibri" panose="020F0502020204030204" pitchFamily="34" charset="0"/>
              </a:rPr>
              <a:t>-</a:t>
            </a:r>
            <a:r>
              <a:rPr lang="en-US" sz="2800" b="1" dirty="0">
                <a:latin typeface="Calibri" panose="020F0502020204030204" pitchFamily="34" charset="0"/>
              </a:rPr>
              <a:t>7</a:t>
            </a:r>
            <a:endParaRPr lang="en-US" sz="2800" b="1" dirty="0" smtClean="0">
              <a:latin typeface="Calibri" panose="020F0502020204030204" pitchFamily="34" charset="0"/>
            </a:endParaRPr>
          </a:p>
          <a:p>
            <a:endParaRPr lang="en-US" sz="2800" b="1" dirty="0">
              <a:latin typeface="Calibri" panose="020F0502020204030204" pitchFamily="34" charset="0"/>
            </a:endParaRPr>
          </a:p>
          <a:p>
            <a:r>
              <a:rPr lang="en-US" sz="2800" b="1" dirty="0">
                <a:latin typeface="Calibri" panose="020F0502020204030204" pitchFamily="34" charset="0"/>
              </a:rPr>
              <a:t>x</a:t>
            </a:r>
            <a:r>
              <a:rPr lang="en-US" sz="2800" b="1" baseline="30000" dirty="0">
                <a:latin typeface="Calibri" panose="020F0502020204030204" pitchFamily="34" charset="0"/>
              </a:rPr>
              <a:t>2 </a:t>
            </a:r>
            <a:r>
              <a:rPr lang="en-US" sz="2800" b="1" dirty="0" smtClean="0">
                <a:latin typeface="Calibri" panose="020F0502020204030204" pitchFamily="34" charset="0"/>
              </a:rPr>
              <a:t>+ 20 </a:t>
            </a:r>
            <a:r>
              <a:rPr lang="en-US" sz="2800" b="1" dirty="0">
                <a:latin typeface="Calibri" panose="020F0502020204030204" pitchFamily="34" charset="0"/>
              </a:rPr>
              <a:t>&lt; </a:t>
            </a:r>
            <a:r>
              <a:rPr lang="en-US" sz="2800" b="1" dirty="0" smtClean="0"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39941" y="2362355"/>
            <a:ext cx="1608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(- 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;</a:t>
            </a:r>
            <a:r>
              <a:rPr lang="en-US" sz="2800" b="1" dirty="0" smtClean="0">
                <a:latin typeface="Calibri" panose="020F0502020204030204" pitchFamily="34" charset="0"/>
              </a:rPr>
              <a:t> -1,1)</a:t>
            </a:r>
            <a:endParaRPr lang="en-US" sz="2800" b="1" dirty="0"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39941" y="4085903"/>
            <a:ext cx="2216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Calibri" panose="020F0502020204030204" pitchFamily="34" charset="0"/>
              </a:rPr>
              <a:t>Нет решения</a:t>
            </a:r>
            <a:endParaRPr lang="en-US" sz="2800" b="1" dirty="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39941" y="3224129"/>
            <a:ext cx="24449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Calibri" panose="020F0502020204030204" pitchFamily="34" charset="0"/>
              </a:rPr>
              <a:t>х любое число</a:t>
            </a:r>
            <a:endParaRPr lang="en-US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7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2397" y="405607"/>
            <a:ext cx="94376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Теорема 2</a:t>
            </a:r>
            <a:endParaRPr lang="en-US" sz="2800" b="1" dirty="0" smtClean="0">
              <a:latin typeface="Calibri" panose="020F0502020204030204" pitchFamily="34" charset="0"/>
            </a:endParaRPr>
          </a:p>
          <a:p>
            <a:endParaRPr lang="ru-RU" sz="2800" b="1" dirty="0" smtClean="0">
              <a:latin typeface="Calibri" panose="020F0502020204030204" pitchFamily="34" charset="0"/>
            </a:endParaRPr>
          </a:p>
          <a:p>
            <a:r>
              <a:rPr lang="en-US" sz="2800" b="1" dirty="0" smtClean="0">
                <a:latin typeface="Calibri" panose="020F0502020204030204" pitchFamily="34" charset="0"/>
              </a:rPr>
              <a:t>f(x) &gt; g(x)</a:t>
            </a:r>
            <a:r>
              <a:rPr lang="en-US" sz="2800" b="1" dirty="0"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</a:rPr>
              <a:t> </a:t>
            </a:r>
            <a:r>
              <a:rPr lang="ru-RU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ru-RU" sz="2800" b="1" dirty="0" smtClean="0"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</a:rPr>
              <a:t>(f(x))</a:t>
            </a:r>
            <a:r>
              <a:rPr lang="en-US" sz="2800" b="1" baseline="30000" dirty="0" smtClean="0">
                <a:latin typeface="Calibri" panose="020F0502020204030204" pitchFamily="34" charset="0"/>
              </a:rPr>
              <a:t>2n+1 </a:t>
            </a:r>
            <a:r>
              <a:rPr lang="en-US" sz="2800" b="1" dirty="0" smtClean="0">
                <a:latin typeface="Calibri" panose="020F0502020204030204" pitchFamily="34" charset="0"/>
              </a:rPr>
              <a:t>&gt; (g(x))</a:t>
            </a:r>
            <a:r>
              <a:rPr lang="en-US" sz="2800" b="1" baseline="30000" dirty="0" smtClean="0">
                <a:latin typeface="Calibri" panose="020F0502020204030204" pitchFamily="34" charset="0"/>
              </a:rPr>
              <a:t>2n+1</a:t>
            </a:r>
            <a:endParaRPr lang="ru-RU" sz="2800" b="1" baseline="30000" dirty="0" smtClean="0">
              <a:latin typeface="Calibri" panose="020F0502020204030204" pitchFamily="34" charset="0"/>
            </a:endParaRPr>
          </a:p>
          <a:p>
            <a:r>
              <a:rPr lang="ru-RU" sz="2800" b="1" baseline="30000" dirty="0" smtClean="0">
                <a:latin typeface="Calibri" panose="020F0502020204030204" pitchFamily="34" charset="0"/>
              </a:rPr>
              <a:t>_____________________________________________________________________________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648892" y="2635706"/>
                <a:ext cx="1777987" cy="1544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ctrlPr>
                          <a:rPr lang="ru-RU" sz="28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g>
                      <m:e>
                        <m:r>
                          <m:rPr>
                            <m:nor/>
                          </m:rPr>
                          <a:rPr lang="en-US" sz="2800" b="1" dirty="0">
                            <a:latin typeface="Calibri" panose="020F0502020204030204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ru-RU" sz="2800" b="1" dirty="0">
                            <a:latin typeface="Calibri" panose="020F0502020204030204" pitchFamily="34" charset="0"/>
                          </a:rPr>
                          <m:t> +4</m:t>
                        </m:r>
                      </m:e>
                    </m:rad>
                  </m:oMath>
                </a14:m>
                <a:r>
                  <a:rPr lang="en-US" sz="2800" b="1" dirty="0" smtClean="0">
                    <a:latin typeface="Calibri" panose="020F0502020204030204" pitchFamily="34" charset="0"/>
                  </a:rPr>
                  <a:t> &lt; 2</a:t>
                </a:r>
              </a:p>
              <a:p>
                <a:endParaRPr lang="en-US" sz="2800" b="1" dirty="0">
                  <a:latin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ru-RU" sz="28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deg>
                        <m:e>
                          <m:sSup>
                            <m:sSupPr>
                              <m:ctrlPr>
                                <a:rPr lang="ru-RU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ru-RU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 smtClean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892" y="2635706"/>
                <a:ext cx="1777987" cy="1544462"/>
              </a:xfrm>
              <a:prstGeom prst="rect">
                <a:avLst/>
              </a:prstGeom>
              <a:blipFill rotWithShape="0">
                <a:blip r:embed="rId2"/>
                <a:stretch>
                  <a:fillRect t="-11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734300" y="2726870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(-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; 4)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300" y="3534123"/>
            <a:ext cx="2658086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8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7936" y="158823"/>
            <a:ext cx="9586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Теорема </a:t>
            </a:r>
            <a:r>
              <a:rPr lang="en-US" sz="2800" b="1" dirty="0" smtClean="0">
                <a:latin typeface="Calibri" panose="020F0502020204030204" pitchFamily="34" charset="0"/>
              </a:rPr>
              <a:t>3</a:t>
            </a:r>
          </a:p>
          <a:p>
            <a:endParaRPr lang="ru-RU" sz="2800" b="1" dirty="0" smtClean="0">
              <a:latin typeface="Calibri" panose="020F0502020204030204" pitchFamily="34" charset="0"/>
            </a:endParaRPr>
          </a:p>
          <a:p>
            <a:r>
              <a:rPr lang="en-US" sz="2800" b="1" dirty="0" err="1" smtClean="0">
                <a:latin typeface="Calibri" panose="020F0502020204030204" pitchFamily="34" charset="0"/>
              </a:rPr>
              <a:t>a</a:t>
            </a:r>
            <a:r>
              <a:rPr lang="en-US" sz="2800" b="1" baseline="30000" dirty="0" err="1" smtClean="0">
                <a:latin typeface="Calibri" panose="020F0502020204030204" pitchFamily="34" charset="0"/>
              </a:rPr>
              <a:t>f</a:t>
            </a:r>
            <a:r>
              <a:rPr lang="en-US" sz="2800" b="1" baseline="30000" dirty="0" smtClean="0">
                <a:latin typeface="Calibri" panose="020F0502020204030204" pitchFamily="34" charset="0"/>
              </a:rPr>
              <a:t>(x) </a:t>
            </a:r>
            <a:r>
              <a:rPr lang="en-US" sz="2800" b="1" dirty="0" smtClean="0">
                <a:latin typeface="Calibri" panose="020F0502020204030204" pitchFamily="34" charset="0"/>
              </a:rPr>
              <a:t>&gt; a</a:t>
            </a:r>
            <a:r>
              <a:rPr lang="en-US" sz="2800" b="1" baseline="30000" dirty="0" smtClean="0">
                <a:latin typeface="Calibri" panose="020F0502020204030204" pitchFamily="34" charset="0"/>
              </a:rPr>
              <a:t>g(x) </a:t>
            </a:r>
            <a:r>
              <a:rPr lang="en-US" sz="2800" b="1" dirty="0" smtClean="0">
                <a:latin typeface="Calibri" panose="020F0502020204030204" pitchFamily="34" charset="0"/>
              </a:rPr>
              <a:t> </a:t>
            </a:r>
            <a:r>
              <a:rPr lang="ru-RU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800" b="1" dirty="0" smtClean="0"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</a:rPr>
              <a:t> f(x) &gt; g(x)</a:t>
            </a:r>
            <a:r>
              <a:rPr lang="ru-RU" sz="2800" b="1" dirty="0" smtClean="0">
                <a:latin typeface="Calibri" panose="020F0502020204030204" pitchFamily="34" charset="0"/>
              </a:rPr>
              <a:t>, если </a:t>
            </a:r>
            <a:r>
              <a:rPr lang="en-US" sz="2800" b="1" dirty="0" smtClean="0">
                <a:latin typeface="Calibri" panose="020F0502020204030204" pitchFamily="34" charset="0"/>
              </a:rPr>
              <a:t>a &gt; 1</a:t>
            </a:r>
          </a:p>
          <a:p>
            <a:r>
              <a:rPr lang="en-US" sz="2800" b="1" dirty="0" err="1" smtClean="0">
                <a:latin typeface="Calibri" panose="020F0502020204030204" pitchFamily="34" charset="0"/>
              </a:rPr>
              <a:t>a</a:t>
            </a:r>
            <a:r>
              <a:rPr lang="en-US" sz="2800" b="1" baseline="30000" dirty="0" err="1" smtClean="0">
                <a:latin typeface="Calibri" panose="020F0502020204030204" pitchFamily="34" charset="0"/>
              </a:rPr>
              <a:t>f</a:t>
            </a:r>
            <a:r>
              <a:rPr lang="en-US" sz="2800" b="1" baseline="30000" dirty="0" smtClean="0">
                <a:latin typeface="Calibri" panose="020F0502020204030204" pitchFamily="34" charset="0"/>
              </a:rPr>
              <a:t>(x) </a:t>
            </a:r>
            <a:r>
              <a:rPr lang="en-US" sz="2800" b="1" dirty="0" smtClean="0">
                <a:latin typeface="Calibri" panose="020F0502020204030204" pitchFamily="34" charset="0"/>
              </a:rPr>
              <a:t>&gt; a</a:t>
            </a:r>
            <a:r>
              <a:rPr lang="en-US" sz="2800" b="1" baseline="30000" dirty="0" smtClean="0">
                <a:latin typeface="Calibri" panose="020F0502020204030204" pitchFamily="34" charset="0"/>
              </a:rPr>
              <a:t>g(x) </a:t>
            </a:r>
            <a:r>
              <a:rPr lang="en-US" sz="2800" b="1" dirty="0" smtClean="0">
                <a:latin typeface="Calibri" panose="020F0502020204030204" pitchFamily="34" charset="0"/>
              </a:rPr>
              <a:t> </a:t>
            </a:r>
            <a:r>
              <a:rPr lang="ru-RU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800" b="1" dirty="0" smtClean="0"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</a:rPr>
              <a:t> f(x) &lt; g(x)</a:t>
            </a:r>
            <a:r>
              <a:rPr lang="ru-RU" sz="2800" b="1" dirty="0" smtClean="0">
                <a:latin typeface="Calibri" panose="020F0502020204030204" pitchFamily="34" charset="0"/>
              </a:rPr>
              <a:t>, если </a:t>
            </a:r>
            <a:r>
              <a:rPr lang="en-US" sz="2800" b="1" dirty="0" smtClean="0">
                <a:latin typeface="Calibri" panose="020F0502020204030204" pitchFamily="34" charset="0"/>
              </a:rPr>
              <a:t>0 &lt; a &lt; 1</a:t>
            </a:r>
            <a:endParaRPr lang="ru-RU" sz="2800" b="1" dirty="0" smtClean="0">
              <a:latin typeface="Calibri" panose="020F0502020204030204" pitchFamily="34" charset="0"/>
            </a:endParaRPr>
          </a:p>
          <a:p>
            <a:r>
              <a:rPr lang="ru-RU" sz="2800" b="1" dirty="0" smtClean="0">
                <a:latin typeface="Calibri" panose="020F0502020204030204" pitchFamily="34" charset="0"/>
              </a:rPr>
              <a:t>___________________________________________________</a:t>
            </a:r>
            <a:endParaRPr lang="en-US" sz="2800" b="1" dirty="0" smtClean="0">
              <a:latin typeface="Calibri" panose="020F0502020204030204" pitchFamily="34" charset="0"/>
            </a:endParaRPr>
          </a:p>
          <a:p>
            <a:endParaRPr lang="ru-RU" sz="2800" b="1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97730" y="2635168"/>
                <a:ext cx="2173933" cy="3878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libri" panose="020F0502020204030204" pitchFamily="34" charset="0"/>
                  </a:rPr>
                  <a:t>4</a:t>
                </a:r>
                <a:r>
                  <a:rPr lang="ru-RU" sz="2400" b="1" baseline="30000" dirty="0" smtClean="0">
                    <a:latin typeface="Calibri" panose="020F0502020204030204" pitchFamily="34" charset="0"/>
                  </a:rPr>
                  <a:t>х </a:t>
                </a:r>
                <a:r>
                  <a:rPr lang="en-US" sz="2400" b="1" baseline="30000" dirty="0" smtClean="0">
                    <a:latin typeface="Calibri" panose="020F0502020204030204" pitchFamily="34" charset="0"/>
                  </a:rPr>
                  <a:t> </a:t>
                </a:r>
                <a:r>
                  <a:rPr lang="ru-RU" sz="2400" b="1" dirty="0" smtClean="0">
                    <a:latin typeface="Calibri" panose="020F0502020204030204" pitchFamily="34" charset="0"/>
                    <a:ea typeface="Cambria Math" panose="02040503050406030204" pitchFamily="18" charset="0"/>
                  </a:rPr>
                  <a:t>˂</a:t>
                </a:r>
                <a:r>
                  <a:rPr lang="en-US" sz="2400" b="1" dirty="0" smtClean="0">
                    <a:latin typeface="Calibri" panose="020F0502020204030204" pitchFamily="34" charset="0"/>
                    <a:ea typeface="Cambria Math" panose="02040503050406030204" pitchFamily="18" charset="0"/>
                  </a:rPr>
                  <a:t> 64</a:t>
                </a:r>
              </a:p>
              <a:p>
                <a:endParaRPr lang="ru-RU" sz="2400" b="1" dirty="0" smtClean="0"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endParaRPr lang="en-US" sz="2400" b="1" dirty="0" smtClean="0"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</a:t>
                </a:r>
                <a:r>
                  <a:rPr lang="en-US" sz="2400" b="1" baseline="30000" dirty="0" smtClean="0">
                    <a:latin typeface="Calibri" panose="020F0502020204030204" pitchFamily="34" charset="0"/>
                    <a:ea typeface="Cambria Math" panose="02040503050406030204" pitchFamily="18" charset="0"/>
                  </a:rPr>
                  <a:t>x</a:t>
                </a:r>
                <a:r>
                  <a:rPr lang="en-US" sz="2400" b="1" dirty="0" smtClean="0">
                    <a:latin typeface="Calibri" panose="020F0502020204030204" pitchFamily="34" charset="0"/>
                    <a:ea typeface="Cambria Math" panose="02040503050406030204" pitchFamily="18" charset="0"/>
                  </a:rPr>
                  <a:t> &gt; -1</a:t>
                </a:r>
              </a:p>
              <a:p>
                <a:endParaRPr lang="en-US" sz="2400" b="1" dirty="0" smtClean="0"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libri" panose="020F0502020204030204" pitchFamily="34" charset="0"/>
                    <a:ea typeface="Cambria Math" panose="02040503050406030204" pitchFamily="18" charset="0"/>
                  </a:rPr>
                  <a:t>0,2</a:t>
                </a:r>
                <a:r>
                  <a:rPr lang="en-US" sz="2400" b="1" baseline="30000" dirty="0" smtClean="0">
                    <a:latin typeface="Calibri" panose="020F0502020204030204" pitchFamily="34" charset="0"/>
                    <a:ea typeface="Cambria Math" panose="02040503050406030204" pitchFamily="18" charset="0"/>
                  </a:rPr>
                  <a:t>x</a:t>
                </a:r>
                <a:r>
                  <a:rPr lang="en-US" sz="2400" b="1" dirty="0" smtClean="0">
                    <a:latin typeface="Calibri" panose="020F0502020204030204" pitchFamily="34" charset="0"/>
                    <a:ea typeface="Cambria Math" panose="02040503050406030204" pitchFamily="18" charset="0"/>
                  </a:rPr>
                  <a:t> &gt;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</m:t>
                        </m:r>
                      </m:sup>
                    </m:sSup>
                  </m:oMath>
                </a14:m>
                <a:endParaRPr lang="en-US" sz="2400" b="1" dirty="0" smtClean="0"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endParaRPr lang="en-US" sz="2400" b="1" dirty="0" smtClean="0"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  <m:r>
                        <a:rPr lang="ru-RU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US" sz="2400" b="1" dirty="0" smtClean="0"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730" y="2635168"/>
                <a:ext cx="2173933" cy="3878947"/>
              </a:xfrm>
              <a:prstGeom prst="rect">
                <a:avLst/>
              </a:prstGeom>
              <a:blipFill rotWithShape="0">
                <a:blip r:embed="rId2"/>
                <a:stretch>
                  <a:fillRect l="-4494" t="-12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128363" y="2635168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alibri" panose="020F0502020204030204" pitchFamily="34" charset="0"/>
              </a:rPr>
              <a:t>x &lt; 3</a:t>
            </a:r>
            <a:endParaRPr lang="ru-RU" sz="2400" b="1" dirty="0" smtClean="0"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128363" y="5701338"/>
            <a:ext cx="1927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Нет решения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128363" y="4553578"/>
            <a:ext cx="772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x &lt; </a:t>
            </a:r>
            <a:r>
              <a:rPr lang="en-US" sz="2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9</a:t>
            </a:r>
            <a:endParaRPr lang="en-US" sz="2400" b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032599" y="3636650"/>
            <a:ext cx="2119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x</a:t>
            </a:r>
            <a:r>
              <a:rPr lang="ru-RU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любое число</a:t>
            </a:r>
          </a:p>
        </p:txBody>
      </p:sp>
    </p:spTree>
    <p:extLst>
      <p:ext uri="{BB962C8B-B14F-4D97-AF65-F5344CB8AC3E}">
        <p14:creationId xmlns:p14="http://schemas.microsoft.com/office/powerpoint/2010/main" val="405944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3864" y="353120"/>
            <a:ext cx="92890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Теорема </a:t>
            </a:r>
            <a:r>
              <a:rPr lang="en-US" sz="2400" b="1" dirty="0" smtClean="0">
                <a:latin typeface="Calibri" panose="020F0502020204030204" pitchFamily="34" charset="0"/>
              </a:rPr>
              <a:t>4</a:t>
            </a:r>
          </a:p>
          <a:p>
            <a:endParaRPr lang="ru-RU" sz="2400" b="1" dirty="0" smtClean="0">
              <a:latin typeface="Calibri" panose="020F0502020204030204" pitchFamily="34" charset="0"/>
            </a:endParaRPr>
          </a:p>
          <a:p>
            <a:r>
              <a:rPr lang="en-US" sz="2400" b="1" dirty="0" smtClean="0">
                <a:latin typeface="Calibri" panose="020F0502020204030204" pitchFamily="34" charset="0"/>
              </a:rPr>
              <a:t>f(x) &gt; g(x)  </a:t>
            </a:r>
            <a:r>
              <a:rPr lang="en-US" sz="24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400" b="1" dirty="0" smtClean="0">
                <a:latin typeface="Calibri" panose="020F0502020204030204" pitchFamily="34" charset="0"/>
              </a:rPr>
              <a:t> </a:t>
            </a:r>
            <a:r>
              <a:rPr lang="en-US" sz="2400" b="1" dirty="0" smtClean="0">
                <a:latin typeface="Calibri" panose="020F0502020204030204" pitchFamily="34" charset="0"/>
              </a:rPr>
              <a:t> f(x)h(x) &gt; g(x)h(x), h(x) &gt; 0 </a:t>
            </a:r>
            <a:r>
              <a:rPr lang="ru-RU" sz="2400" b="1" dirty="0" smtClean="0">
                <a:latin typeface="Calibri" panose="020F0502020204030204" pitchFamily="34" charset="0"/>
              </a:rPr>
              <a:t>при </a:t>
            </a:r>
            <a:r>
              <a:rPr lang="en-US" sz="2400" b="1" dirty="0" err="1" smtClean="0">
                <a:latin typeface="Calibri" panose="020F0502020204030204" pitchFamily="34" charset="0"/>
              </a:rPr>
              <a:t>x</a:t>
            </a:r>
            <a:r>
              <a:rPr lang="en-US" sz="2400" b="1" dirty="0" err="1" smtClean="0">
                <a:latin typeface="Calibri" panose="020F0502020204030204" pitchFamily="34" charset="0"/>
                <a:sym typeface="Symbol" panose="05050102010706020507" pitchFamily="18" charset="2"/>
              </a:rPr>
              <a:t>D</a:t>
            </a:r>
            <a:r>
              <a:rPr lang="en-US" sz="24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(y)</a:t>
            </a:r>
          </a:p>
          <a:p>
            <a:r>
              <a:rPr lang="en-US" sz="2400" b="1" dirty="0" smtClean="0">
                <a:latin typeface="Calibri" panose="020F0502020204030204" pitchFamily="34" charset="0"/>
              </a:rPr>
              <a:t>f(x) &gt; g(x)  </a:t>
            </a:r>
            <a:r>
              <a:rPr lang="en-US" sz="24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400" b="1" dirty="0" smtClean="0">
                <a:latin typeface="Calibri" panose="020F0502020204030204" pitchFamily="34" charset="0"/>
              </a:rPr>
              <a:t> </a:t>
            </a:r>
            <a:r>
              <a:rPr lang="en-US" sz="2400" b="1" dirty="0" smtClean="0">
                <a:latin typeface="Calibri" panose="020F0502020204030204" pitchFamily="34" charset="0"/>
              </a:rPr>
              <a:t> f(x)h(x) &lt; g(x)h(x), h(x) &lt; 0 </a:t>
            </a:r>
            <a:r>
              <a:rPr lang="ru-RU" sz="2400" b="1" dirty="0" smtClean="0">
                <a:latin typeface="Calibri" panose="020F0502020204030204" pitchFamily="34" charset="0"/>
              </a:rPr>
              <a:t>при </a:t>
            </a:r>
            <a:r>
              <a:rPr lang="en-US" sz="2400" b="1" dirty="0" err="1" smtClean="0">
                <a:latin typeface="Calibri" panose="020F0502020204030204" pitchFamily="34" charset="0"/>
              </a:rPr>
              <a:t>x</a:t>
            </a:r>
            <a:r>
              <a:rPr lang="en-US" sz="2400" b="1" dirty="0" err="1" smtClean="0">
                <a:latin typeface="Calibri" panose="020F0502020204030204" pitchFamily="34" charset="0"/>
                <a:sym typeface="Symbol" panose="05050102010706020507" pitchFamily="18" charset="2"/>
              </a:rPr>
              <a:t>D</a:t>
            </a:r>
            <a:r>
              <a:rPr lang="en-US" sz="24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(y)</a:t>
            </a:r>
            <a:endParaRPr lang="ru-RU" sz="2400" b="1" dirty="0" smtClean="0">
              <a:latin typeface="Calibri" panose="020F0502020204030204" pitchFamily="34" charset="0"/>
              <a:sym typeface="Symbol" panose="05050102010706020507" pitchFamily="18" charset="2"/>
            </a:endParaRPr>
          </a:p>
          <a:p>
            <a:r>
              <a:rPr lang="ru-RU" sz="24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___________________________________________________________</a:t>
            </a:r>
            <a:endParaRPr lang="ru-RU" sz="2400" b="1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382502" y="2655911"/>
                <a:ext cx="2064924" cy="2963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𝟒𝟗</m:t>
                          </m:r>
                        </m:den>
                      </m:f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400" b="1" dirty="0" smtClean="0"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endParaRPr lang="en-US" sz="2400" b="1" dirty="0" smtClean="0">
                  <a:latin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libri" panose="020F0502020204030204" pitchFamily="34" charset="0"/>
                  </a:rPr>
                  <a:t>(x - 12) &lt; 0</a:t>
                </a:r>
              </a:p>
              <a:p>
                <a:endParaRPr lang="en-US" sz="2400" b="1" dirty="0">
                  <a:latin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 &gt;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400" b="1" dirty="0" smtClean="0">
                  <a:latin typeface="Calibri" panose="020F0502020204030204" pitchFamily="34" charset="0"/>
                </a:endParaRPr>
              </a:p>
              <a:p>
                <a:endParaRPr lang="ru-RU" sz="2400" b="1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502" y="2655911"/>
                <a:ext cx="2064924" cy="2963568"/>
              </a:xfrm>
              <a:prstGeom prst="rect">
                <a:avLst/>
              </a:prstGeom>
              <a:blipFill rotWithShape="0">
                <a:blip r:embed="rId2"/>
                <a:stretch>
                  <a:fillRect r="-32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829729" y="2797961"/>
            <a:ext cx="13195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(-7; +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)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29729" y="4688805"/>
            <a:ext cx="11400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(-; </a:t>
            </a:r>
            <a:r>
              <a:rPr lang="en-US" sz="2800" b="1" dirty="0" smtClean="0">
                <a:solidFill>
                  <a:prstClr val="black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1)</a:t>
            </a:r>
            <a:endParaRPr lang="ru-RU" sz="2800" b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93661" y="3743383"/>
            <a:ext cx="1391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(12; 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+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)</a:t>
            </a:r>
          </a:p>
        </p:txBody>
      </p:sp>
    </p:spTree>
    <p:extLst>
      <p:ext uri="{BB962C8B-B14F-4D97-AF65-F5344CB8AC3E}">
        <p14:creationId xmlns:p14="http://schemas.microsoft.com/office/powerpoint/2010/main" val="294912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3846" y="308359"/>
            <a:ext cx="96633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Теорема </a:t>
            </a:r>
            <a:r>
              <a:rPr lang="en-US" sz="2800" b="1" dirty="0" smtClean="0">
                <a:latin typeface="Calibri" panose="020F0502020204030204" pitchFamily="34" charset="0"/>
              </a:rPr>
              <a:t>5</a:t>
            </a:r>
          </a:p>
          <a:p>
            <a:endParaRPr lang="en-US" sz="2800" b="1" dirty="0" smtClean="0">
              <a:latin typeface="Calibri" panose="020F0502020204030204" pitchFamily="34" charset="0"/>
            </a:endParaRPr>
          </a:p>
          <a:p>
            <a:r>
              <a:rPr lang="ru-RU" sz="2800" b="1" dirty="0" smtClean="0">
                <a:latin typeface="Calibri" panose="020F0502020204030204" pitchFamily="34" charset="0"/>
              </a:rPr>
              <a:t>Если </a:t>
            </a:r>
            <a:r>
              <a:rPr lang="en-US" sz="2800" b="1" dirty="0" smtClean="0">
                <a:latin typeface="Calibri" panose="020F0502020204030204" pitchFamily="34" charset="0"/>
              </a:rPr>
              <a:t>f(x) 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 </a:t>
            </a:r>
            <a:r>
              <a:rPr lang="en-US" sz="2800" b="1" dirty="0" smtClean="0">
                <a:latin typeface="Calibri" panose="020F0502020204030204" pitchFamily="34" charset="0"/>
              </a:rPr>
              <a:t>0 </a:t>
            </a:r>
            <a:r>
              <a:rPr lang="ru-RU" sz="2800" b="1" dirty="0" smtClean="0">
                <a:latin typeface="Calibri" panose="020F0502020204030204" pitchFamily="34" charset="0"/>
              </a:rPr>
              <a:t>и </a:t>
            </a:r>
            <a:r>
              <a:rPr lang="en-US" sz="2800" b="1" dirty="0" smtClean="0">
                <a:latin typeface="Calibri" panose="020F0502020204030204" pitchFamily="34" charset="0"/>
              </a:rPr>
              <a:t>g(x) 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 </a:t>
            </a:r>
            <a:r>
              <a:rPr lang="en-US" sz="2800" b="1" dirty="0" smtClean="0">
                <a:latin typeface="Calibri" panose="020F0502020204030204" pitchFamily="34" charset="0"/>
              </a:rPr>
              <a:t>0</a:t>
            </a:r>
            <a:r>
              <a:rPr lang="ru-RU" sz="2800" b="1" dirty="0" smtClean="0">
                <a:latin typeface="Calibri" panose="020F0502020204030204" pitchFamily="34" charset="0"/>
              </a:rPr>
              <a:t> при </a:t>
            </a:r>
            <a:r>
              <a:rPr lang="en-US" sz="2800" b="1" dirty="0" err="1" smtClean="0">
                <a:latin typeface="Calibri" panose="020F0502020204030204" pitchFamily="34" charset="0"/>
              </a:rPr>
              <a:t>x</a:t>
            </a:r>
            <a:r>
              <a:rPr lang="en-US" sz="2800" b="1" dirty="0" err="1" smtClean="0">
                <a:latin typeface="Calibri" panose="020F0502020204030204" pitchFamily="34" charset="0"/>
                <a:sym typeface="Symbol" panose="05050102010706020507" pitchFamily="18" charset="2"/>
              </a:rPr>
              <a:t>D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(y)</a:t>
            </a:r>
            <a:r>
              <a:rPr lang="ru-RU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,</a:t>
            </a:r>
            <a:r>
              <a:rPr lang="en-US" sz="2800" b="1" dirty="0" smtClean="0">
                <a:latin typeface="Calibri" panose="020F0502020204030204" pitchFamily="34" charset="0"/>
              </a:rPr>
              <a:t> </a:t>
            </a:r>
            <a:r>
              <a:rPr lang="ru-RU" sz="2800" b="1" dirty="0" smtClean="0">
                <a:latin typeface="Calibri" panose="020F0502020204030204" pitchFamily="34" charset="0"/>
              </a:rPr>
              <a:t>то</a:t>
            </a:r>
          </a:p>
          <a:p>
            <a:r>
              <a:rPr lang="en-US" sz="2800" b="1" dirty="0" smtClean="0">
                <a:latin typeface="Calibri" panose="020F0502020204030204" pitchFamily="34" charset="0"/>
              </a:rPr>
              <a:t>f(x) &gt; g(x)</a:t>
            </a:r>
            <a:r>
              <a:rPr lang="en-US" sz="2800" b="1" dirty="0"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800" b="1" dirty="0" smtClean="0"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</a:rPr>
              <a:t> (f(x))</a:t>
            </a:r>
            <a:r>
              <a:rPr lang="en-US" sz="2800" b="1" baseline="30000" dirty="0" smtClean="0">
                <a:latin typeface="Calibri" panose="020F0502020204030204" pitchFamily="34" charset="0"/>
              </a:rPr>
              <a:t>2n</a:t>
            </a:r>
            <a:r>
              <a:rPr lang="en-US" sz="2800" b="1" dirty="0" smtClean="0">
                <a:latin typeface="Calibri" panose="020F0502020204030204" pitchFamily="34" charset="0"/>
              </a:rPr>
              <a:t> &gt; (g(x))</a:t>
            </a:r>
            <a:r>
              <a:rPr lang="en-US" sz="2800" b="1" baseline="30000" dirty="0" smtClean="0">
                <a:latin typeface="Calibri" panose="020F0502020204030204" pitchFamily="34" charset="0"/>
              </a:rPr>
              <a:t>2n</a:t>
            </a:r>
            <a:endParaRPr lang="ru-RU" sz="2800" b="1" dirty="0" smtClean="0">
              <a:latin typeface="Calibri" panose="020F0502020204030204" pitchFamily="34" charset="0"/>
            </a:endParaRPr>
          </a:p>
          <a:p>
            <a:r>
              <a:rPr lang="ru-RU" sz="2800" b="1" dirty="0" smtClean="0">
                <a:latin typeface="Calibri" panose="020F0502020204030204" pitchFamily="34" charset="0"/>
              </a:rPr>
              <a:t>____________________________________________________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326957" y="2671261"/>
                <a:ext cx="2359869" cy="23042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ru-RU" sz="28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ru-RU" sz="28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deg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rad>
                      <m:r>
                        <a:rPr lang="ru-RU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ru-RU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ru-RU" sz="2800" b="1" dirty="0">
                  <a:latin typeface="Calibri" panose="020F0502020204030204" pitchFamily="34" charset="0"/>
                </a:endParaRPr>
              </a:p>
              <a:p>
                <a:endParaRPr lang="en-US" sz="2800" b="1" i="1" dirty="0" smtClean="0">
                  <a:latin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8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28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ru-RU" sz="2800" b="1" i="1" smtClean="0">
                              <a:latin typeface="Cambria Math" panose="02040503050406030204" pitchFamily="18" charset="0"/>
                            </a:rPr>
                            <m:t>+х</m:t>
                          </m:r>
                        </m:e>
                      </m:rad>
                      <m:r>
                        <a:rPr lang="ru-RU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ru-RU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ru-RU" sz="2800" b="1" dirty="0" smtClean="0">
                  <a:latin typeface="Calibri" panose="020F0502020204030204" pitchFamily="34" charset="0"/>
                </a:endParaRPr>
              </a:p>
              <a:p>
                <a:endParaRPr lang="ru-RU" sz="2800" b="1" dirty="0">
                  <a:latin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ru-RU" sz="28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ru-RU" sz="28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deg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rad>
                      <m:r>
                        <a:rPr lang="ru-RU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ru-RU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˂</m:t>
                      </m:r>
                      <m:r>
                        <a:rPr lang="ru-RU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ru-RU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ru-RU" sz="2800" b="1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957" y="2671261"/>
                <a:ext cx="2359869" cy="230428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793351" y="2728777"/>
            <a:ext cx="1213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sym typeface="Symbol" panose="05050102010706020507" pitchFamily="18" charset="2"/>
              </a:rPr>
              <a:t>[1; +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)</a:t>
            </a:r>
            <a:endParaRPr lang="en-US" sz="2800" b="1" dirty="0">
              <a:latin typeface="Calibri" panose="020F0502020204030204" pitchFamily="34" charset="0"/>
              <a:sym typeface="Symbol" panose="05050102010706020507" pitchFamily="18" charset="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793351" y="4452326"/>
            <a:ext cx="2216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>
                <a:solidFill>
                  <a:prstClr val="black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Нет решения</a:t>
            </a:r>
            <a:endParaRPr lang="ru-RU" sz="2800" b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05610" y="3590551"/>
            <a:ext cx="12538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[</a:t>
            </a:r>
            <a:r>
              <a:rPr lang="ru-RU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-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7; 29)</a:t>
            </a:r>
          </a:p>
        </p:txBody>
      </p:sp>
    </p:spTree>
    <p:extLst>
      <p:ext uri="{BB962C8B-B14F-4D97-AF65-F5344CB8AC3E}">
        <p14:creationId xmlns:p14="http://schemas.microsoft.com/office/powerpoint/2010/main" val="269597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6756" y="259376"/>
            <a:ext cx="95118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Теорема 6</a:t>
            </a:r>
            <a:endParaRPr lang="en-US" sz="2800" b="1" dirty="0" smtClean="0">
              <a:latin typeface="Calibri" panose="020F0502020204030204" pitchFamily="34" charset="0"/>
            </a:endParaRPr>
          </a:p>
          <a:p>
            <a:endParaRPr lang="ru-RU" sz="2800" b="1" dirty="0" smtClean="0">
              <a:latin typeface="Calibri" panose="020F0502020204030204" pitchFamily="34" charset="0"/>
            </a:endParaRPr>
          </a:p>
          <a:p>
            <a:r>
              <a:rPr lang="ru-RU" sz="2800" b="1" dirty="0" smtClean="0">
                <a:latin typeface="Calibri" panose="020F0502020204030204" pitchFamily="34" charset="0"/>
              </a:rPr>
              <a:t>Если </a:t>
            </a:r>
            <a:r>
              <a:rPr lang="en-US" sz="2800" b="1" dirty="0" smtClean="0">
                <a:latin typeface="Calibri" panose="020F0502020204030204" pitchFamily="34" charset="0"/>
              </a:rPr>
              <a:t>f(x) &gt; 0 </a:t>
            </a:r>
            <a:r>
              <a:rPr lang="ru-RU" sz="2800" b="1" dirty="0" smtClean="0">
                <a:latin typeface="Calibri" panose="020F0502020204030204" pitchFamily="34" charset="0"/>
              </a:rPr>
              <a:t>и </a:t>
            </a:r>
            <a:r>
              <a:rPr lang="en-US" sz="2800" b="1" dirty="0" smtClean="0">
                <a:latin typeface="Calibri" panose="020F0502020204030204" pitchFamily="34" charset="0"/>
              </a:rPr>
              <a:t>g(x) &gt; 0</a:t>
            </a:r>
            <a:r>
              <a:rPr lang="ru-RU" sz="2800" b="1" dirty="0" smtClean="0"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</a:rPr>
              <a:t> </a:t>
            </a:r>
            <a:r>
              <a:rPr lang="ru-RU" sz="2800" b="1" dirty="0" smtClean="0">
                <a:latin typeface="Calibri" panose="020F0502020204030204" pitchFamily="34" charset="0"/>
              </a:rPr>
              <a:t>при </a:t>
            </a:r>
            <a:r>
              <a:rPr lang="en-US" sz="2800" b="1" dirty="0" err="1" smtClean="0">
                <a:latin typeface="Calibri" panose="020F0502020204030204" pitchFamily="34" charset="0"/>
              </a:rPr>
              <a:t>x</a:t>
            </a:r>
            <a:r>
              <a:rPr lang="en-US" sz="2800" b="1" dirty="0" err="1" smtClean="0">
                <a:latin typeface="Calibri" panose="020F0502020204030204" pitchFamily="34" charset="0"/>
                <a:sym typeface="Symbol" panose="05050102010706020507" pitchFamily="18" charset="2"/>
              </a:rPr>
              <a:t>D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(y)</a:t>
            </a:r>
            <a:r>
              <a:rPr lang="ru-RU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,</a:t>
            </a:r>
            <a:r>
              <a:rPr lang="en-US" sz="2800" b="1" dirty="0" smtClean="0">
                <a:latin typeface="Calibri" panose="020F0502020204030204" pitchFamily="34" charset="0"/>
              </a:rPr>
              <a:t> </a:t>
            </a:r>
            <a:r>
              <a:rPr lang="ru-RU" sz="2800" b="1" dirty="0" smtClean="0">
                <a:latin typeface="Calibri" panose="020F0502020204030204" pitchFamily="34" charset="0"/>
              </a:rPr>
              <a:t>то</a:t>
            </a:r>
          </a:p>
          <a:p>
            <a:r>
              <a:rPr lang="en-US" sz="2800" b="1" dirty="0" err="1" smtClean="0">
                <a:latin typeface="Calibri" panose="020F0502020204030204" pitchFamily="34" charset="0"/>
              </a:rPr>
              <a:t>Log</a:t>
            </a:r>
            <a:r>
              <a:rPr lang="en-US" sz="2800" b="1" baseline="-25000" dirty="0" err="1" smtClean="0">
                <a:latin typeface="Calibri" panose="020F0502020204030204" pitchFamily="34" charset="0"/>
              </a:rPr>
              <a:t>a</a:t>
            </a:r>
            <a:r>
              <a:rPr lang="en-US" sz="2800" b="1" dirty="0" err="1" smtClean="0">
                <a:latin typeface="Calibri" panose="020F0502020204030204" pitchFamily="34" charset="0"/>
              </a:rPr>
              <a:t>f</a:t>
            </a:r>
            <a:r>
              <a:rPr lang="en-US" sz="2800" b="1" dirty="0" smtClean="0">
                <a:latin typeface="Calibri" panose="020F0502020204030204" pitchFamily="34" charset="0"/>
              </a:rPr>
              <a:t>(x) &gt; </a:t>
            </a:r>
            <a:r>
              <a:rPr lang="en-US" sz="2800" b="1" dirty="0" err="1" smtClean="0">
                <a:latin typeface="Calibri" panose="020F0502020204030204" pitchFamily="34" charset="0"/>
              </a:rPr>
              <a:t>Log</a:t>
            </a:r>
            <a:r>
              <a:rPr lang="en-US" sz="2800" b="1" baseline="-25000" dirty="0" err="1" smtClean="0">
                <a:latin typeface="Calibri" panose="020F0502020204030204" pitchFamily="34" charset="0"/>
              </a:rPr>
              <a:t>a</a:t>
            </a:r>
            <a:r>
              <a:rPr lang="en-US" sz="2800" b="1" dirty="0" err="1" smtClean="0">
                <a:latin typeface="Calibri" panose="020F0502020204030204" pitchFamily="34" charset="0"/>
              </a:rPr>
              <a:t>g</a:t>
            </a:r>
            <a:r>
              <a:rPr lang="en-US" sz="2800" b="1" dirty="0" smtClean="0">
                <a:latin typeface="Calibri" panose="020F0502020204030204" pitchFamily="34" charset="0"/>
              </a:rPr>
              <a:t>(x)  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 </a:t>
            </a:r>
            <a:r>
              <a:rPr lang="ru-RU" sz="2800" b="1" dirty="0" smtClean="0"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</a:rPr>
              <a:t>f(x) &gt; g(x) </a:t>
            </a:r>
            <a:r>
              <a:rPr lang="ru-RU" sz="2800" b="1" dirty="0" smtClean="0">
                <a:latin typeface="Calibri" panose="020F0502020204030204" pitchFamily="34" charset="0"/>
              </a:rPr>
              <a:t>при </a:t>
            </a:r>
            <a:r>
              <a:rPr lang="en-US" sz="2800" b="1" dirty="0" smtClean="0">
                <a:latin typeface="Calibri" panose="020F0502020204030204" pitchFamily="34" charset="0"/>
              </a:rPr>
              <a:t>a&gt;1</a:t>
            </a:r>
            <a:endParaRPr lang="ru-RU" sz="2800" b="1" dirty="0" smtClean="0">
              <a:latin typeface="Calibri" panose="020F0502020204030204" pitchFamily="34" charset="0"/>
            </a:endParaRPr>
          </a:p>
          <a:p>
            <a:r>
              <a:rPr lang="en-US" sz="2800" b="1" dirty="0" err="1" smtClean="0">
                <a:latin typeface="Calibri" panose="020F0502020204030204" pitchFamily="34" charset="0"/>
              </a:rPr>
              <a:t>Log</a:t>
            </a:r>
            <a:r>
              <a:rPr lang="en-US" sz="2800" b="1" baseline="-25000" dirty="0" err="1" smtClean="0">
                <a:latin typeface="Calibri" panose="020F0502020204030204" pitchFamily="34" charset="0"/>
              </a:rPr>
              <a:t>a</a:t>
            </a:r>
            <a:r>
              <a:rPr lang="en-US" sz="2800" b="1" dirty="0" err="1" smtClean="0">
                <a:latin typeface="Calibri" panose="020F0502020204030204" pitchFamily="34" charset="0"/>
              </a:rPr>
              <a:t>f</a:t>
            </a:r>
            <a:r>
              <a:rPr lang="en-US" sz="2800" b="1" dirty="0" smtClean="0">
                <a:latin typeface="Calibri" panose="020F0502020204030204" pitchFamily="34" charset="0"/>
              </a:rPr>
              <a:t>(x) &gt; </a:t>
            </a:r>
            <a:r>
              <a:rPr lang="en-US" sz="2800" b="1" dirty="0" err="1" smtClean="0">
                <a:latin typeface="Calibri" panose="020F0502020204030204" pitchFamily="34" charset="0"/>
              </a:rPr>
              <a:t>Log</a:t>
            </a:r>
            <a:r>
              <a:rPr lang="en-US" sz="2800" b="1" baseline="-25000" dirty="0" err="1" smtClean="0">
                <a:latin typeface="Calibri" panose="020F0502020204030204" pitchFamily="34" charset="0"/>
              </a:rPr>
              <a:t>a</a:t>
            </a:r>
            <a:r>
              <a:rPr lang="en-US" sz="2800" b="1" dirty="0" err="1" smtClean="0">
                <a:latin typeface="Calibri" panose="020F0502020204030204" pitchFamily="34" charset="0"/>
              </a:rPr>
              <a:t>g</a:t>
            </a:r>
            <a:r>
              <a:rPr lang="en-US" sz="2800" b="1" dirty="0" smtClean="0">
                <a:latin typeface="Calibri" panose="020F0502020204030204" pitchFamily="34" charset="0"/>
              </a:rPr>
              <a:t>(x)  </a:t>
            </a:r>
            <a:r>
              <a:rPr lang="en-US" sz="28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 </a:t>
            </a:r>
            <a:r>
              <a:rPr lang="ru-RU" sz="2800" b="1" dirty="0" smtClean="0"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</a:rPr>
              <a:t>f(x) &lt; g(x) </a:t>
            </a:r>
            <a:r>
              <a:rPr lang="ru-RU" sz="2800" b="1" dirty="0" smtClean="0">
                <a:latin typeface="Calibri" panose="020F0502020204030204" pitchFamily="34" charset="0"/>
              </a:rPr>
              <a:t>при 0</a:t>
            </a:r>
            <a:r>
              <a:rPr lang="en-US" sz="2800" b="1" dirty="0" smtClean="0">
                <a:latin typeface="Calibri" panose="020F0502020204030204" pitchFamily="34" charset="0"/>
              </a:rPr>
              <a:t>&lt;a</a:t>
            </a:r>
            <a:r>
              <a:rPr lang="en-US" sz="2800" b="1" dirty="0">
                <a:latin typeface="Calibri" panose="020F0502020204030204" pitchFamily="34" charset="0"/>
              </a:rPr>
              <a:t>&lt;</a:t>
            </a:r>
            <a:r>
              <a:rPr lang="en-US" sz="2800" b="1" dirty="0" smtClean="0">
                <a:latin typeface="Calibri" panose="020F0502020204030204" pitchFamily="34" charset="0"/>
              </a:rPr>
              <a:t>1</a:t>
            </a:r>
            <a:endParaRPr lang="ru-RU" sz="2800" b="1" dirty="0" smtClean="0">
              <a:latin typeface="Calibri" panose="020F0502020204030204" pitchFamily="34" charset="0"/>
            </a:endParaRPr>
          </a:p>
          <a:p>
            <a:r>
              <a:rPr lang="ru-RU" sz="2800" b="1" dirty="0" smtClean="0">
                <a:latin typeface="Calibri" panose="020F0502020204030204" pitchFamily="34" charset="0"/>
              </a:rPr>
              <a:t>___________________________________________________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897174" y="2937032"/>
                <a:ext cx="2303726" cy="2888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𝐥𝐨𝐠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fName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 &gt;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func>
                    </m:oMath>
                  </m:oMathPara>
                </a14:m>
                <a:endParaRPr lang="en-US" sz="2400" b="1" dirty="0" smtClean="0"/>
              </a:p>
              <a:p>
                <a:endParaRPr lang="en-US" sz="24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𝐥𝐨𝐠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fName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2400" b="1" dirty="0" smtClean="0"/>
              </a:p>
              <a:p>
                <a:endParaRPr lang="en-US" sz="2400" b="1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𝐥𝐨𝐠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b>
                          </m:sSub>
                        </m:fName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</m:func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1" dirty="0" smtClean="0"/>
              </a:p>
              <a:p>
                <a:endParaRPr lang="en-US" sz="24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𝐥𝐨𝐠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</m:func>
                    </m:oMath>
                  </m:oMathPara>
                </a14:m>
                <a:endParaRPr lang="ru-RU" sz="2400" b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7174" y="2937032"/>
                <a:ext cx="2303726" cy="2888483"/>
              </a:xfrm>
              <a:prstGeom prst="rect">
                <a:avLst/>
              </a:prstGeom>
              <a:blipFill rotWithShape="0">
                <a:blip r:embed="rId2"/>
                <a:stretch>
                  <a:fillRect b="-6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263889" y="2959414"/>
            <a:ext cx="1965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 panose="020F0502020204030204" pitchFamily="34" charset="0"/>
              </a:rPr>
              <a:t>(2; +</a:t>
            </a:r>
            <a:r>
              <a:rPr lang="en-US" sz="24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)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86919" y="5148912"/>
            <a:ext cx="8418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(0; 1)</a:t>
            </a:r>
            <a:endParaRPr lang="ru-RU" sz="2400" b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63889" y="4381273"/>
            <a:ext cx="8418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(0; 5)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57074" y="3666393"/>
            <a:ext cx="1454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[</a:t>
            </a:r>
            <a:r>
              <a:rPr lang="en-US" sz="2400" b="1" dirty="0" smtClean="0">
                <a:solidFill>
                  <a:prstClr val="black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0,01; 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+)</a:t>
            </a:r>
          </a:p>
        </p:txBody>
      </p:sp>
    </p:spTree>
    <p:extLst>
      <p:ext uri="{BB962C8B-B14F-4D97-AF65-F5344CB8AC3E}">
        <p14:creationId xmlns:p14="http://schemas.microsoft.com/office/powerpoint/2010/main" val="67747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5635" y="316667"/>
            <a:ext cx="4527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Теорема 1</a:t>
            </a:r>
          </a:p>
          <a:p>
            <a:r>
              <a:rPr lang="en-US" sz="2400" b="1" dirty="0" smtClean="0">
                <a:latin typeface="Calibri" panose="020F0502020204030204" pitchFamily="34" charset="0"/>
              </a:rPr>
              <a:t>f(x) &gt; g(x)</a:t>
            </a: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ru-RU" sz="24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 </a:t>
            </a:r>
            <a:r>
              <a:rPr lang="ru-RU" sz="2400" b="1" dirty="0" smtClean="0">
                <a:latin typeface="Calibri" panose="020F0502020204030204" pitchFamily="34" charset="0"/>
              </a:rPr>
              <a:t> </a:t>
            </a:r>
            <a:r>
              <a:rPr lang="en-US" sz="2400" b="1" dirty="0" smtClean="0">
                <a:latin typeface="Calibri" panose="020F0502020204030204" pitchFamily="34" charset="0"/>
              </a:rPr>
              <a:t>f(x)</a:t>
            </a:r>
            <a:r>
              <a:rPr lang="ru-RU" sz="2400" b="1" dirty="0" smtClean="0">
                <a:latin typeface="Calibri" panose="020F0502020204030204" pitchFamily="34" charset="0"/>
              </a:rPr>
              <a:t>-</a:t>
            </a:r>
            <a:r>
              <a:rPr lang="en-US" sz="2400" b="1" dirty="0" smtClean="0">
                <a:latin typeface="Calibri" panose="020F0502020204030204" pitchFamily="34" charset="0"/>
              </a:rPr>
              <a:t>g(x) &gt; 0</a:t>
            </a:r>
            <a:endParaRPr lang="ru-RU" sz="2400" b="1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5635" y="1958912"/>
            <a:ext cx="42369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Теорема 2</a:t>
            </a:r>
          </a:p>
          <a:p>
            <a:r>
              <a:rPr lang="en-US" sz="2400" b="1" dirty="0" smtClean="0">
                <a:latin typeface="Calibri" panose="020F0502020204030204" pitchFamily="34" charset="0"/>
              </a:rPr>
              <a:t>f(x) &gt; g(x)</a:t>
            </a: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ru-RU" sz="24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400" b="1" dirty="0" smtClean="0">
                <a:latin typeface="Calibri" panose="020F0502020204030204" pitchFamily="34" charset="0"/>
              </a:rPr>
              <a:t> </a:t>
            </a:r>
            <a:r>
              <a:rPr lang="en-US" sz="2400" b="1" dirty="0" smtClean="0">
                <a:latin typeface="Calibri" panose="020F0502020204030204" pitchFamily="34" charset="0"/>
              </a:rPr>
              <a:t>(f(x))</a:t>
            </a:r>
            <a:r>
              <a:rPr lang="en-US" sz="2400" b="1" baseline="30000" dirty="0" smtClean="0">
                <a:latin typeface="Calibri" panose="020F0502020204030204" pitchFamily="34" charset="0"/>
              </a:rPr>
              <a:t>2n+1 </a:t>
            </a:r>
            <a:r>
              <a:rPr lang="en-US" sz="2400" b="1" dirty="0" smtClean="0">
                <a:latin typeface="Calibri" panose="020F0502020204030204" pitchFamily="34" charset="0"/>
              </a:rPr>
              <a:t>&gt; (g(x))</a:t>
            </a:r>
            <a:r>
              <a:rPr lang="en-US" sz="2400" b="1" baseline="30000" dirty="0" smtClean="0">
                <a:latin typeface="Calibri" panose="020F0502020204030204" pitchFamily="34" charset="0"/>
              </a:rPr>
              <a:t>2n+1</a:t>
            </a:r>
            <a:endParaRPr lang="ru-RU" sz="2400" b="1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12291" y="316667"/>
            <a:ext cx="54874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Теорема </a:t>
            </a:r>
            <a:r>
              <a:rPr lang="en-US" sz="2400" b="1" dirty="0" smtClean="0">
                <a:latin typeface="Calibri" panose="020F0502020204030204" pitchFamily="34" charset="0"/>
              </a:rPr>
              <a:t>4</a:t>
            </a:r>
            <a:endParaRPr lang="ru-RU" sz="2400" b="1" dirty="0" smtClean="0">
              <a:latin typeface="Calibri" panose="020F0502020204030204" pitchFamily="34" charset="0"/>
            </a:endParaRPr>
          </a:p>
          <a:p>
            <a:r>
              <a:rPr lang="en-US" sz="2000" b="1" dirty="0" smtClean="0">
                <a:latin typeface="Calibri" panose="020F0502020204030204" pitchFamily="34" charset="0"/>
              </a:rPr>
              <a:t>f(x) &gt; g(x) </a:t>
            </a:r>
            <a:r>
              <a:rPr lang="en-US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smtClean="0">
                <a:latin typeface="Calibri" panose="020F0502020204030204" pitchFamily="34" charset="0"/>
              </a:rPr>
              <a:t>f(x)h(x) &gt; g(x)h(x), h(x)&gt;0 </a:t>
            </a:r>
            <a:r>
              <a:rPr lang="ru-RU" sz="2000" b="1" dirty="0" smtClean="0">
                <a:latin typeface="Calibri" panose="020F0502020204030204" pitchFamily="34" charset="0"/>
              </a:rPr>
              <a:t>при </a:t>
            </a:r>
            <a:r>
              <a:rPr lang="en-US" sz="2000" b="1" dirty="0" err="1" smtClean="0">
                <a:latin typeface="Calibri" panose="020F0502020204030204" pitchFamily="34" charset="0"/>
              </a:rPr>
              <a:t>x</a:t>
            </a:r>
            <a:r>
              <a:rPr lang="en-US" sz="2000" b="1" dirty="0" err="1" smtClean="0">
                <a:latin typeface="Calibri" panose="020F0502020204030204" pitchFamily="34" charset="0"/>
                <a:sym typeface="Symbol" panose="05050102010706020507" pitchFamily="18" charset="2"/>
              </a:rPr>
              <a:t>D</a:t>
            </a:r>
            <a:r>
              <a:rPr lang="en-US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(y)</a:t>
            </a:r>
          </a:p>
          <a:p>
            <a:r>
              <a:rPr lang="en-US" sz="2000" b="1" dirty="0" smtClean="0">
                <a:latin typeface="Calibri" panose="020F0502020204030204" pitchFamily="34" charset="0"/>
              </a:rPr>
              <a:t>f(x) &gt; g(x) </a:t>
            </a:r>
            <a:r>
              <a:rPr lang="en-US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smtClean="0">
                <a:latin typeface="Calibri" panose="020F0502020204030204" pitchFamily="34" charset="0"/>
              </a:rPr>
              <a:t>f(x)h(x) &lt; g(x)h(x), h(x)&lt;0 </a:t>
            </a:r>
            <a:r>
              <a:rPr lang="ru-RU" sz="2000" b="1" dirty="0" smtClean="0">
                <a:latin typeface="Calibri" panose="020F0502020204030204" pitchFamily="34" charset="0"/>
              </a:rPr>
              <a:t>при </a:t>
            </a:r>
            <a:r>
              <a:rPr lang="en-US" sz="2000" b="1" dirty="0" err="1" smtClean="0">
                <a:latin typeface="Calibri" panose="020F0502020204030204" pitchFamily="34" charset="0"/>
              </a:rPr>
              <a:t>x</a:t>
            </a:r>
            <a:r>
              <a:rPr lang="en-US" sz="2000" b="1" dirty="0" err="1" smtClean="0">
                <a:latin typeface="Calibri" panose="020F0502020204030204" pitchFamily="34" charset="0"/>
                <a:sym typeface="Symbol" panose="05050102010706020507" pitchFamily="18" charset="2"/>
              </a:rPr>
              <a:t>D</a:t>
            </a:r>
            <a:r>
              <a:rPr lang="en-US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(y)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84987" y="1981579"/>
            <a:ext cx="52979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Теорема </a:t>
            </a:r>
            <a:r>
              <a:rPr lang="en-US" sz="2400" b="1" dirty="0" smtClean="0">
                <a:latin typeface="Calibri" panose="020F0502020204030204" pitchFamily="34" charset="0"/>
              </a:rPr>
              <a:t>5</a:t>
            </a:r>
          </a:p>
          <a:p>
            <a:r>
              <a:rPr lang="ru-RU" sz="2000" b="1" dirty="0" smtClean="0">
                <a:latin typeface="Calibri" panose="020F0502020204030204" pitchFamily="34" charset="0"/>
              </a:rPr>
              <a:t>Если </a:t>
            </a:r>
            <a:r>
              <a:rPr lang="en-US" sz="2000" b="1" dirty="0" smtClean="0">
                <a:latin typeface="Calibri" panose="020F0502020204030204" pitchFamily="34" charset="0"/>
              </a:rPr>
              <a:t>f(x) </a:t>
            </a:r>
            <a:r>
              <a:rPr lang="en-US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 </a:t>
            </a:r>
            <a:r>
              <a:rPr lang="en-US" sz="2000" b="1" dirty="0" smtClean="0">
                <a:latin typeface="Calibri" panose="020F0502020204030204" pitchFamily="34" charset="0"/>
              </a:rPr>
              <a:t>0 </a:t>
            </a:r>
            <a:r>
              <a:rPr lang="ru-RU" sz="2000" b="1" dirty="0" smtClean="0">
                <a:latin typeface="Calibri" panose="020F0502020204030204" pitchFamily="34" charset="0"/>
              </a:rPr>
              <a:t>и </a:t>
            </a:r>
            <a:r>
              <a:rPr lang="en-US" sz="2000" b="1" dirty="0" smtClean="0">
                <a:latin typeface="Calibri" panose="020F0502020204030204" pitchFamily="34" charset="0"/>
              </a:rPr>
              <a:t>g(x) </a:t>
            </a:r>
            <a:r>
              <a:rPr lang="en-US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 </a:t>
            </a:r>
            <a:r>
              <a:rPr lang="en-US" sz="2000" b="1" dirty="0" smtClean="0">
                <a:latin typeface="Calibri" panose="020F0502020204030204" pitchFamily="34" charset="0"/>
              </a:rPr>
              <a:t>0</a:t>
            </a:r>
            <a:r>
              <a:rPr lang="ru-RU" sz="2000" b="1" dirty="0" smtClean="0">
                <a:latin typeface="Calibri" panose="020F0502020204030204" pitchFamily="34" charset="0"/>
              </a:rPr>
              <a:t> при </a:t>
            </a:r>
            <a:r>
              <a:rPr lang="en-US" sz="2000" b="1" dirty="0" err="1" smtClean="0">
                <a:latin typeface="Calibri" panose="020F0502020204030204" pitchFamily="34" charset="0"/>
              </a:rPr>
              <a:t>x</a:t>
            </a:r>
            <a:r>
              <a:rPr lang="en-US" sz="2000" b="1" dirty="0" err="1" smtClean="0">
                <a:latin typeface="Calibri" panose="020F0502020204030204" pitchFamily="34" charset="0"/>
                <a:sym typeface="Symbol" panose="05050102010706020507" pitchFamily="18" charset="2"/>
              </a:rPr>
              <a:t>D</a:t>
            </a:r>
            <a:r>
              <a:rPr lang="en-US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(y)</a:t>
            </a:r>
            <a:r>
              <a:rPr lang="ru-RU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,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ru-RU" sz="2000" b="1" dirty="0" smtClean="0">
                <a:latin typeface="Calibri" panose="020F0502020204030204" pitchFamily="34" charset="0"/>
              </a:rPr>
              <a:t>то</a:t>
            </a:r>
          </a:p>
          <a:p>
            <a:r>
              <a:rPr lang="en-US" sz="2000" b="1" dirty="0" smtClean="0">
                <a:latin typeface="Calibri" panose="020F0502020204030204" pitchFamily="34" charset="0"/>
              </a:rPr>
              <a:t>f(x) &gt; g(x)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smtClean="0">
                <a:latin typeface="Calibri" panose="020F0502020204030204" pitchFamily="34" charset="0"/>
              </a:rPr>
              <a:t>(f(x))</a:t>
            </a:r>
            <a:r>
              <a:rPr lang="en-US" sz="2000" b="1" baseline="30000" dirty="0" smtClean="0">
                <a:latin typeface="Calibri" panose="020F0502020204030204" pitchFamily="34" charset="0"/>
              </a:rPr>
              <a:t>2n</a:t>
            </a:r>
            <a:r>
              <a:rPr lang="en-US" sz="2000" b="1" dirty="0" smtClean="0">
                <a:latin typeface="Calibri" panose="020F0502020204030204" pitchFamily="34" charset="0"/>
              </a:rPr>
              <a:t> &gt; (g(x))</a:t>
            </a:r>
            <a:r>
              <a:rPr lang="en-US" sz="2000" b="1" baseline="30000" dirty="0" smtClean="0">
                <a:latin typeface="Calibri" panose="020F0502020204030204" pitchFamily="34" charset="0"/>
              </a:rPr>
              <a:t>2n</a:t>
            </a:r>
            <a:endParaRPr lang="ru-RU" sz="2000" b="1" dirty="0" smtClean="0">
              <a:latin typeface="Calibri" panose="020F0502020204030204" pitchFamily="34" charset="0"/>
            </a:endParaRPr>
          </a:p>
          <a:p>
            <a:endParaRPr lang="ru-RU" sz="2000" b="1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35635" y="3601157"/>
            <a:ext cx="47707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Теорема </a:t>
            </a:r>
            <a:r>
              <a:rPr lang="en-US" sz="2400" b="1" dirty="0" smtClean="0">
                <a:latin typeface="Calibri" panose="020F0502020204030204" pitchFamily="34" charset="0"/>
              </a:rPr>
              <a:t>3</a:t>
            </a:r>
            <a:endParaRPr lang="ru-RU" sz="2400" b="1" dirty="0" smtClean="0">
              <a:latin typeface="Calibri" panose="020F0502020204030204" pitchFamily="34" charset="0"/>
            </a:endParaRPr>
          </a:p>
          <a:p>
            <a:r>
              <a:rPr lang="en-US" sz="2400" b="1" dirty="0" err="1" smtClean="0">
                <a:latin typeface="Calibri" panose="020F0502020204030204" pitchFamily="34" charset="0"/>
              </a:rPr>
              <a:t>a</a:t>
            </a:r>
            <a:r>
              <a:rPr lang="en-US" sz="2400" b="1" baseline="30000" dirty="0" err="1" smtClean="0">
                <a:latin typeface="Calibri" panose="020F0502020204030204" pitchFamily="34" charset="0"/>
              </a:rPr>
              <a:t>f</a:t>
            </a:r>
            <a:r>
              <a:rPr lang="en-US" sz="2400" b="1" baseline="30000" dirty="0" smtClean="0">
                <a:latin typeface="Calibri" panose="020F0502020204030204" pitchFamily="34" charset="0"/>
              </a:rPr>
              <a:t>(x) </a:t>
            </a:r>
            <a:r>
              <a:rPr lang="en-US" sz="2400" b="1" dirty="0" smtClean="0">
                <a:latin typeface="Calibri" panose="020F0502020204030204" pitchFamily="34" charset="0"/>
              </a:rPr>
              <a:t>&gt; a</a:t>
            </a:r>
            <a:r>
              <a:rPr lang="en-US" sz="2400" b="1" baseline="30000" dirty="0" smtClean="0">
                <a:latin typeface="Calibri" panose="020F0502020204030204" pitchFamily="34" charset="0"/>
              </a:rPr>
              <a:t>g(x)</a:t>
            </a: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ru-RU" sz="24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400" b="1" dirty="0" smtClean="0">
                <a:latin typeface="Calibri" panose="020F0502020204030204" pitchFamily="34" charset="0"/>
              </a:rPr>
              <a:t> </a:t>
            </a:r>
            <a:r>
              <a:rPr lang="en-US" sz="2400" b="1" dirty="0" smtClean="0">
                <a:latin typeface="Calibri" panose="020F0502020204030204" pitchFamily="34" charset="0"/>
              </a:rPr>
              <a:t>f(x) &gt; g(x)</a:t>
            </a:r>
            <a:r>
              <a:rPr lang="ru-RU" sz="2400" b="1" dirty="0" smtClean="0">
                <a:latin typeface="Calibri" panose="020F0502020204030204" pitchFamily="34" charset="0"/>
              </a:rPr>
              <a:t>, если </a:t>
            </a:r>
            <a:r>
              <a:rPr lang="en-US" sz="2400" b="1" dirty="0" smtClean="0">
                <a:latin typeface="Calibri" panose="020F0502020204030204" pitchFamily="34" charset="0"/>
              </a:rPr>
              <a:t>a &gt; 1</a:t>
            </a:r>
          </a:p>
          <a:p>
            <a:r>
              <a:rPr lang="en-US" sz="2400" b="1" dirty="0" err="1" smtClean="0">
                <a:latin typeface="Calibri" panose="020F0502020204030204" pitchFamily="34" charset="0"/>
              </a:rPr>
              <a:t>a</a:t>
            </a:r>
            <a:r>
              <a:rPr lang="en-US" sz="2400" b="1" baseline="30000" dirty="0" err="1" smtClean="0">
                <a:latin typeface="Calibri" panose="020F0502020204030204" pitchFamily="34" charset="0"/>
              </a:rPr>
              <a:t>f</a:t>
            </a:r>
            <a:r>
              <a:rPr lang="en-US" sz="2400" b="1" baseline="30000" dirty="0" smtClean="0">
                <a:latin typeface="Calibri" panose="020F0502020204030204" pitchFamily="34" charset="0"/>
              </a:rPr>
              <a:t>(x) </a:t>
            </a:r>
            <a:r>
              <a:rPr lang="en-US" sz="2400" b="1" dirty="0" smtClean="0">
                <a:latin typeface="Calibri" panose="020F0502020204030204" pitchFamily="34" charset="0"/>
              </a:rPr>
              <a:t>&gt; a</a:t>
            </a:r>
            <a:r>
              <a:rPr lang="en-US" sz="2400" b="1" baseline="30000" dirty="0" smtClean="0">
                <a:latin typeface="Calibri" panose="020F0502020204030204" pitchFamily="34" charset="0"/>
              </a:rPr>
              <a:t>g(x)</a:t>
            </a:r>
            <a:r>
              <a:rPr lang="en-US" sz="2400" b="1" dirty="0" smtClean="0">
                <a:latin typeface="Calibri" panose="020F0502020204030204" pitchFamily="34" charset="0"/>
              </a:rPr>
              <a:t> </a:t>
            </a:r>
            <a:r>
              <a:rPr lang="ru-RU" sz="24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400" b="1" dirty="0" smtClean="0">
                <a:latin typeface="Calibri" panose="020F0502020204030204" pitchFamily="34" charset="0"/>
              </a:rPr>
              <a:t> </a:t>
            </a:r>
            <a:r>
              <a:rPr lang="en-US" sz="2400" b="1" dirty="0" smtClean="0">
                <a:latin typeface="Calibri" panose="020F0502020204030204" pitchFamily="34" charset="0"/>
              </a:rPr>
              <a:t>f(x) &lt; g(x)</a:t>
            </a:r>
            <a:r>
              <a:rPr lang="ru-RU" sz="2400" b="1" dirty="0" smtClean="0">
                <a:latin typeface="Calibri" panose="020F0502020204030204" pitchFamily="34" charset="0"/>
              </a:rPr>
              <a:t>, если </a:t>
            </a:r>
            <a:r>
              <a:rPr lang="en-US" sz="2400" b="1" dirty="0" smtClean="0">
                <a:latin typeface="Calibri" panose="020F0502020204030204" pitchFamily="34" charset="0"/>
              </a:rPr>
              <a:t>0 &lt;a &lt;1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7683" y="3601158"/>
            <a:ext cx="488146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Теорема 6</a:t>
            </a:r>
          </a:p>
          <a:p>
            <a:r>
              <a:rPr lang="ru-RU" sz="2000" b="1" dirty="0" smtClean="0">
                <a:latin typeface="Calibri" panose="020F0502020204030204" pitchFamily="34" charset="0"/>
              </a:rPr>
              <a:t>Если </a:t>
            </a:r>
            <a:r>
              <a:rPr lang="en-US" sz="2000" b="1" dirty="0" smtClean="0">
                <a:latin typeface="Calibri" panose="020F0502020204030204" pitchFamily="34" charset="0"/>
              </a:rPr>
              <a:t>f(x) &gt; 0 </a:t>
            </a:r>
            <a:r>
              <a:rPr lang="ru-RU" sz="2000" b="1" dirty="0" smtClean="0">
                <a:latin typeface="Calibri" panose="020F0502020204030204" pitchFamily="34" charset="0"/>
              </a:rPr>
              <a:t>и </a:t>
            </a:r>
            <a:r>
              <a:rPr lang="en-US" sz="2000" b="1" dirty="0" smtClean="0">
                <a:latin typeface="Calibri" panose="020F0502020204030204" pitchFamily="34" charset="0"/>
              </a:rPr>
              <a:t>g(x) &gt; 0</a:t>
            </a:r>
            <a:r>
              <a:rPr lang="ru-RU" sz="2000" b="1" dirty="0" smtClean="0">
                <a:latin typeface="Calibri" panose="020F0502020204030204" pitchFamily="34" charset="0"/>
              </a:rPr>
              <a:t> при </a:t>
            </a:r>
            <a:r>
              <a:rPr lang="en-US" sz="2000" b="1" dirty="0" err="1" smtClean="0">
                <a:latin typeface="Calibri" panose="020F0502020204030204" pitchFamily="34" charset="0"/>
              </a:rPr>
              <a:t>x</a:t>
            </a:r>
            <a:r>
              <a:rPr lang="en-US" sz="2000" b="1" dirty="0" err="1" smtClean="0">
                <a:latin typeface="Calibri" panose="020F0502020204030204" pitchFamily="34" charset="0"/>
                <a:sym typeface="Symbol" panose="05050102010706020507" pitchFamily="18" charset="2"/>
              </a:rPr>
              <a:t>D</a:t>
            </a:r>
            <a:r>
              <a:rPr lang="en-US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(y)</a:t>
            </a:r>
            <a:r>
              <a:rPr lang="ru-RU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,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ru-RU" sz="2000" b="1" dirty="0" smtClean="0">
                <a:latin typeface="Calibri" panose="020F0502020204030204" pitchFamily="34" charset="0"/>
              </a:rPr>
              <a:t>то</a:t>
            </a:r>
          </a:p>
          <a:p>
            <a:r>
              <a:rPr lang="en-US" sz="2000" b="1" dirty="0" err="1" smtClean="0">
                <a:latin typeface="Calibri" panose="020F0502020204030204" pitchFamily="34" charset="0"/>
              </a:rPr>
              <a:t>Log</a:t>
            </a:r>
            <a:r>
              <a:rPr lang="en-US" sz="2000" b="1" baseline="-25000" dirty="0" err="1" smtClean="0">
                <a:latin typeface="Calibri" panose="020F0502020204030204" pitchFamily="34" charset="0"/>
              </a:rPr>
              <a:t>a</a:t>
            </a:r>
            <a:r>
              <a:rPr lang="en-US" sz="2000" b="1" dirty="0" err="1" smtClean="0">
                <a:latin typeface="Calibri" panose="020F0502020204030204" pitchFamily="34" charset="0"/>
              </a:rPr>
              <a:t>f</a:t>
            </a:r>
            <a:r>
              <a:rPr lang="en-US" sz="2000" b="1" dirty="0" smtClean="0">
                <a:latin typeface="Calibri" panose="020F0502020204030204" pitchFamily="34" charset="0"/>
              </a:rPr>
              <a:t>(x) &gt; </a:t>
            </a:r>
            <a:r>
              <a:rPr lang="en-US" sz="2000" b="1" dirty="0" err="1" smtClean="0">
                <a:latin typeface="Calibri" panose="020F0502020204030204" pitchFamily="34" charset="0"/>
              </a:rPr>
              <a:t>Log</a:t>
            </a:r>
            <a:r>
              <a:rPr lang="en-US" sz="2000" b="1" baseline="-25000" dirty="0" err="1" smtClean="0">
                <a:latin typeface="Calibri" panose="020F0502020204030204" pitchFamily="34" charset="0"/>
              </a:rPr>
              <a:t>a</a:t>
            </a:r>
            <a:r>
              <a:rPr lang="en-US" sz="2000" b="1" dirty="0" err="1" smtClean="0">
                <a:latin typeface="Calibri" panose="020F0502020204030204" pitchFamily="34" charset="0"/>
              </a:rPr>
              <a:t>g</a:t>
            </a:r>
            <a:r>
              <a:rPr lang="en-US" sz="2000" b="1" dirty="0" smtClean="0">
                <a:latin typeface="Calibri" panose="020F0502020204030204" pitchFamily="34" charset="0"/>
              </a:rPr>
              <a:t>(x)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smtClean="0">
                <a:latin typeface="Calibri" panose="020F0502020204030204" pitchFamily="34" charset="0"/>
              </a:rPr>
              <a:t>f(x) &gt; g(x) </a:t>
            </a:r>
            <a:r>
              <a:rPr lang="ru-RU" sz="2000" b="1" dirty="0" smtClean="0">
                <a:latin typeface="Calibri" panose="020F0502020204030204" pitchFamily="34" charset="0"/>
              </a:rPr>
              <a:t>при </a:t>
            </a:r>
            <a:r>
              <a:rPr lang="en-US" sz="2000" b="1" dirty="0" smtClean="0">
                <a:latin typeface="Calibri" panose="020F0502020204030204" pitchFamily="34" charset="0"/>
              </a:rPr>
              <a:t>a&gt;1</a:t>
            </a:r>
            <a:endParaRPr lang="ru-RU" sz="2000" b="1" dirty="0" smtClean="0">
              <a:latin typeface="Calibri" panose="020F0502020204030204" pitchFamily="34" charset="0"/>
            </a:endParaRPr>
          </a:p>
          <a:p>
            <a:r>
              <a:rPr lang="en-US" sz="2000" b="1" dirty="0" err="1" smtClean="0">
                <a:latin typeface="Calibri" panose="020F0502020204030204" pitchFamily="34" charset="0"/>
              </a:rPr>
              <a:t>Log</a:t>
            </a:r>
            <a:r>
              <a:rPr lang="en-US" sz="2000" b="1" baseline="-25000" dirty="0" err="1" smtClean="0">
                <a:latin typeface="Calibri" panose="020F0502020204030204" pitchFamily="34" charset="0"/>
              </a:rPr>
              <a:t>a</a:t>
            </a:r>
            <a:r>
              <a:rPr lang="en-US" sz="2000" b="1" dirty="0" err="1" smtClean="0">
                <a:latin typeface="Calibri" panose="020F0502020204030204" pitchFamily="34" charset="0"/>
              </a:rPr>
              <a:t>f</a:t>
            </a:r>
            <a:r>
              <a:rPr lang="en-US" sz="2000" b="1" dirty="0" smtClean="0">
                <a:latin typeface="Calibri" panose="020F0502020204030204" pitchFamily="34" charset="0"/>
              </a:rPr>
              <a:t>(x) &gt; </a:t>
            </a:r>
            <a:r>
              <a:rPr lang="en-US" sz="2000" b="1" dirty="0" err="1" smtClean="0">
                <a:latin typeface="Calibri" panose="020F0502020204030204" pitchFamily="34" charset="0"/>
              </a:rPr>
              <a:t>Log</a:t>
            </a:r>
            <a:r>
              <a:rPr lang="en-US" sz="2000" b="1" baseline="-25000" dirty="0" err="1" smtClean="0">
                <a:latin typeface="Calibri" panose="020F0502020204030204" pitchFamily="34" charset="0"/>
              </a:rPr>
              <a:t>a</a:t>
            </a:r>
            <a:r>
              <a:rPr lang="en-US" sz="2000" b="1" dirty="0" err="1" smtClean="0">
                <a:latin typeface="Calibri" panose="020F0502020204030204" pitchFamily="34" charset="0"/>
              </a:rPr>
              <a:t>g</a:t>
            </a:r>
            <a:r>
              <a:rPr lang="en-US" sz="2000" b="1" dirty="0" smtClean="0">
                <a:latin typeface="Calibri" panose="020F0502020204030204" pitchFamily="34" charset="0"/>
              </a:rPr>
              <a:t>(x) </a:t>
            </a:r>
            <a:r>
              <a:rPr lang="en-US" sz="2000" b="1" dirty="0" smtClean="0">
                <a:latin typeface="Calibri" panose="020F0502020204030204" pitchFamily="34" charset="0"/>
                <a:sym typeface="Symbol" panose="05050102010706020507" pitchFamily="18" charset="2"/>
              </a:rPr>
              <a:t></a:t>
            </a:r>
            <a:r>
              <a:rPr lang="ru-RU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smtClean="0">
                <a:latin typeface="Calibri" panose="020F0502020204030204" pitchFamily="34" charset="0"/>
              </a:rPr>
              <a:t>f(x) &lt; g(x) </a:t>
            </a:r>
            <a:r>
              <a:rPr lang="ru-RU" sz="2000" b="1" dirty="0" smtClean="0">
                <a:latin typeface="Calibri" panose="020F0502020204030204" pitchFamily="34" charset="0"/>
              </a:rPr>
              <a:t>при 0</a:t>
            </a:r>
            <a:r>
              <a:rPr lang="en-US" sz="2000" b="1" dirty="0" smtClean="0">
                <a:latin typeface="Calibri" panose="020F0502020204030204" pitchFamily="34" charset="0"/>
              </a:rPr>
              <a:t> &lt; a &lt; 1</a:t>
            </a:r>
            <a:endParaRPr lang="ru-RU" sz="2000" b="1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89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477" y="428353"/>
            <a:ext cx="653403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u="sng" dirty="0" smtClean="0">
                <a:latin typeface="Calibri" panose="020F0502020204030204" pitchFamily="34" charset="0"/>
                <a:cs typeface="Arial" panose="020B0604020202020204" pitchFamily="34" charset="0"/>
              </a:rPr>
              <a:t>Методы решения неравенств:</a:t>
            </a:r>
          </a:p>
          <a:p>
            <a:endParaRPr lang="ru-RU" sz="28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I - </a:t>
            </a:r>
            <a:r>
              <a:rPr lang="ru-RU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метод последовательных упрощений</a:t>
            </a:r>
            <a:endParaRPr lang="en-US" sz="28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indent="354013"/>
            <a:r>
              <a:rPr lang="en-US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ru-RU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применение теорем равносильности);</a:t>
            </a:r>
          </a:p>
          <a:p>
            <a:endParaRPr lang="ru-RU" sz="28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II - </a:t>
            </a:r>
            <a:r>
              <a:rPr lang="ru-RU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метод интервалов;</a:t>
            </a:r>
          </a:p>
          <a:p>
            <a:endParaRPr lang="ru-RU" sz="28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III - </a:t>
            </a:r>
            <a:r>
              <a:rPr lang="ru-RU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метод замены переменной;</a:t>
            </a:r>
          </a:p>
          <a:p>
            <a:endParaRPr lang="ru-RU" sz="28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IV - </a:t>
            </a:r>
            <a:r>
              <a:rPr lang="ru-RU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функционально-графический метод.</a:t>
            </a:r>
            <a:endParaRPr lang="ru-RU" sz="28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02343" y="3477434"/>
            <a:ext cx="2369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</a:rPr>
              <a:t>2x - 6 &gt; 12x + 7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8970424" y="4316167"/>
                <a:ext cx="1633396" cy="7126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800" b="1" i="1">
                        <a:latin typeface="Cambria Math" panose="02040503050406030204" pitchFamily="18" charset="0"/>
                      </a:rPr>
                      <m:t>х+</m:t>
                    </m:r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х</m:t>
                        </m:r>
                      </m:den>
                    </m:f>
                    <m:r>
                      <a:rPr lang="en-US" sz="2800" b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ru-RU" sz="2800" b="1" dirty="0">
                    <a:latin typeface="Calibri" panose="020F0502020204030204" pitchFamily="34" charset="0"/>
                  </a:rPr>
                  <a:t> </a:t>
                </a:r>
                <a:r>
                  <a:rPr lang="en-US" sz="2800" b="1" dirty="0">
                    <a:latin typeface="Calibri" panose="020F0502020204030204" pitchFamily="34" charset="0"/>
                  </a:rPr>
                  <a:t>2</a:t>
                </a:r>
                <a:endParaRPr lang="ru-RU" sz="2800" b="1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0424" y="4316167"/>
                <a:ext cx="1633396" cy="712631"/>
              </a:xfrm>
              <a:prstGeom prst="rect">
                <a:avLst/>
              </a:prstGeom>
              <a:blipFill rotWithShape="0">
                <a:blip r:embed="rId2"/>
                <a:stretch>
                  <a:fillRect r="-6367" b="-1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08930" y="2628955"/>
                <a:ext cx="2956387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930" y="2628955"/>
                <a:ext cx="2956387" cy="53296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816474" y="1333995"/>
                <a:ext cx="1941301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0" smtClean="0">
                                  <a:latin typeface="Cambria Math" panose="02040503050406030204" pitchFamily="18" charset="0"/>
                                </a:rPr>
                                <m:t>𝐥𝐨𝐠</m:t>
                              </m:r>
                            </m:e>
                            <m:sub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fName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f>
                            <m:f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474" y="1333995"/>
                <a:ext cx="1941301" cy="90178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23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754630" y="1508760"/>
                <a:ext cx="2836546" cy="5310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8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ra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𝟔</m:t>
                    </m:r>
                    <m:rad>
                      <m:ra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8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deg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rad>
                  </m:oMath>
                </a14:m>
                <a:r>
                  <a:rPr lang="en-US" sz="2800" b="1" dirty="0" smtClean="0"/>
                  <a:t> + </a:t>
                </a:r>
                <a:r>
                  <a:rPr lang="ru-RU" sz="2800" b="1" dirty="0" smtClean="0"/>
                  <a:t>8</a:t>
                </a:r>
                <a:r>
                  <a:rPr lang="en-US" sz="28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˂ 0</a:t>
                </a:r>
                <a:endParaRPr lang="ru-RU" sz="2800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4630" y="1508760"/>
                <a:ext cx="2836546" cy="531043"/>
              </a:xfrm>
              <a:prstGeom prst="rect">
                <a:avLst/>
              </a:prstGeom>
              <a:blipFill rotWithShape="0">
                <a:blip r:embed="rId2"/>
                <a:stretch>
                  <a:fillRect t="-11494" r="-3871" b="-298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754630" y="720090"/>
            <a:ext cx="3489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Решите неравенство:</a:t>
            </a:r>
            <a:endParaRPr lang="ru-RU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38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7844" y="110746"/>
            <a:ext cx="4020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Самостоятельная</a:t>
            </a:r>
            <a:r>
              <a:rPr lang="ru-RU" sz="2000" dirty="0" smtClean="0">
                <a:latin typeface="Calibri" panose="020F0502020204030204" pitchFamily="34" charset="0"/>
              </a:rPr>
              <a:t> </a:t>
            </a:r>
            <a:r>
              <a:rPr lang="ru-RU" sz="2800" b="1" dirty="0" smtClean="0">
                <a:latin typeface="Calibri" panose="020F0502020204030204" pitchFamily="34" charset="0"/>
              </a:rPr>
              <a:t>работа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32590" y="1273397"/>
                <a:ext cx="3161443" cy="2891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800" dirty="0" smtClean="0">
                    <a:latin typeface="Calibri" panose="020F0502020204030204" pitchFamily="34" charset="0"/>
                  </a:rPr>
                  <a:t>Вариант 1</a:t>
                </a:r>
              </a:p>
              <a:p>
                <a:endParaRPr lang="ru-RU" sz="2800" dirty="0" smtClean="0">
                  <a:latin typeface="Calibri" panose="020F0502020204030204" pitchFamily="34" charset="0"/>
                </a:endParaRPr>
              </a:p>
              <a:p>
                <a:pPr marL="342900" indent="-342900">
                  <a:buAutoNum type="arabicParenR"/>
                </a:pPr>
                <a:r>
                  <a:rPr lang="ru-RU" sz="2800" dirty="0" smtClean="0">
                    <a:latin typeface="Calibri" panose="020F0502020204030204" pitchFamily="34" charset="0"/>
                  </a:rPr>
                  <a:t>х</a:t>
                </a:r>
                <a:r>
                  <a:rPr lang="ru-RU" sz="280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(-; -0,8</a:t>
                </a:r>
                <a:r>
                  <a:rPr lang="en-US" sz="280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]</a:t>
                </a:r>
              </a:p>
              <a:p>
                <a:pPr marL="342900" indent="-342900">
                  <a:buAutoNum type="arabicParenR"/>
                </a:pPr>
                <a:r>
                  <a:rPr lang="en-US" sz="280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x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−</m:t>
                        </m:r>
                        <m:f>
                          <m:f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3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;2</m:t>
                        </m:r>
                      </m:e>
                    </m:d>
                  </m:oMath>
                </a14:m>
                <a:endParaRPr lang="en-US" sz="2800" b="0" dirty="0" smtClean="0">
                  <a:latin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342900" indent="-342900">
                  <a:buAutoNum type="arabicParenR"/>
                </a:pPr>
                <a:r>
                  <a:rPr lang="en-US" sz="280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x(0; 1]  [2; +)</a:t>
                </a:r>
              </a:p>
              <a:p>
                <a:pPr marL="342900" indent="-342900">
                  <a:buAutoNum type="arabicParenR"/>
                </a:pPr>
                <a:r>
                  <a:rPr lang="en-US" sz="2800" b="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x(64; +)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590" y="1273397"/>
                <a:ext cx="3161443" cy="2891625"/>
              </a:xfrm>
              <a:prstGeom prst="rect">
                <a:avLst/>
              </a:prstGeom>
              <a:blipFill rotWithShape="0">
                <a:blip r:embed="rId2"/>
                <a:stretch>
                  <a:fillRect l="-4054" t="-2110" r="-2896" b="-52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312925" y="1273397"/>
                <a:ext cx="3268844" cy="2677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800" dirty="0" smtClean="0">
                    <a:latin typeface="Calibri" panose="020F0502020204030204" pitchFamily="34" charset="0"/>
                  </a:rPr>
                  <a:t>Вариант </a:t>
                </a:r>
                <a:r>
                  <a:rPr lang="en-US" sz="2800" dirty="0" smtClean="0">
                    <a:latin typeface="Calibri" panose="020F0502020204030204" pitchFamily="34" charset="0"/>
                  </a:rPr>
                  <a:t>2</a:t>
                </a:r>
                <a:endParaRPr lang="ru-RU" sz="2800" dirty="0" smtClean="0">
                  <a:latin typeface="Calibri" panose="020F0502020204030204" pitchFamily="34" charset="0"/>
                </a:endParaRPr>
              </a:p>
              <a:p>
                <a:endParaRPr lang="ru-RU" sz="2800" dirty="0" smtClean="0">
                  <a:latin typeface="Calibri" panose="020F0502020204030204" pitchFamily="34" charset="0"/>
                </a:endParaRPr>
              </a:p>
              <a:p>
                <a:pPr marL="342900" indent="-342900">
                  <a:buAutoNum type="arabicParenR"/>
                </a:pPr>
                <a:r>
                  <a:rPr lang="ru-RU" sz="2800" dirty="0" smtClean="0">
                    <a:latin typeface="Calibri" panose="020F0502020204030204" pitchFamily="34" charset="0"/>
                  </a:rPr>
                  <a:t>х</a:t>
                </a:r>
                <a:r>
                  <a:rPr lang="ru-RU" sz="280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</a:t>
                </a:r>
                <a:r>
                  <a:rPr lang="en-US" sz="280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[-5; +</a:t>
                </a:r>
                <a:r>
                  <a:rPr lang="ru-RU" sz="280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</a:t>
                </a:r>
                <a:r>
                  <a:rPr lang="en-US" sz="280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)</a:t>
                </a:r>
              </a:p>
              <a:p>
                <a:pPr marL="342900" indent="-342900">
                  <a:buAutoNum type="arabicParenR"/>
                </a:pPr>
                <a:r>
                  <a:rPr lang="en-US" sz="280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x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1,5;3</m:t>
                        </m:r>
                      </m:e>
                    </m:d>
                  </m:oMath>
                </a14:m>
                <a:endParaRPr lang="en-US" sz="2800" b="0" dirty="0" smtClean="0">
                  <a:latin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342900" indent="-342900">
                  <a:buAutoNum type="arabicParenR"/>
                </a:pPr>
                <a:r>
                  <a:rPr lang="en-US" sz="280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x(-2; 0)  (4; +)</a:t>
                </a:r>
              </a:p>
              <a:p>
                <a:pPr marL="342900" indent="-342900">
                  <a:buAutoNum type="arabicParenR"/>
                </a:pPr>
                <a:r>
                  <a:rPr lang="en-US" sz="2800" b="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x(1024; 4</a:t>
                </a:r>
                <a:r>
                  <a:rPr lang="en-US" sz="2800" b="0" baseline="3000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10</a:t>
                </a:r>
                <a:r>
                  <a:rPr lang="en-US" sz="2800" b="0" dirty="0" smtClean="0">
                    <a:latin typeface="Calibri" panose="020F0502020204030204" pitchFamily="34" charset="0"/>
                    <a:sym typeface="Symbol" panose="05050102010706020507" pitchFamily="18" charset="2"/>
                  </a:rPr>
                  <a:t>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925" y="1273397"/>
                <a:ext cx="3268844" cy="2677656"/>
              </a:xfrm>
              <a:prstGeom prst="rect">
                <a:avLst/>
              </a:prstGeom>
              <a:blipFill rotWithShape="0">
                <a:blip r:embed="rId3"/>
                <a:stretch>
                  <a:fillRect l="-3918" t="-2278" r="-2612" b="-56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515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589555"/>
              </p:ext>
            </p:extLst>
          </p:nvPr>
        </p:nvGraphicFramePr>
        <p:xfrm>
          <a:off x="2093001" y="1839781"/>
          <a:ext cx="7475855" cy="1630680"/>
        </p:xfrm>
        <a:graphic>
          <a:graphicData uri="http://schemas.openxmlformats.org/drawingml/2006/table">
            <a:tbl>
              <a:tblPr firstRow="1" firstCol="1" bandRow="1"/>
              <a:tblGrid>
                <a:gridCol w="4732655"/>
                <a:gridCol w="27432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Применение теорем равносильности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 интервалов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 замены переменной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Функционально-графический способ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93001" y="260301"/>
            <a:ext cx="816601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на вопросы и заполните таблицу.</a:t>
            </a:r>
            <a:endParaRPr kumimoji="0" lang="en-US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умею решать неравенства с одной переменной на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(от 0 до 5) баллов </a:t>
            </a:r>
            <a:endParaRPr kumimoji="0" lang="en-US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следующими методами: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8701" y="373799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Мне нужно потренироваться в решении неравенств методом</a:t>
            </a:r>
            <a:r>
              <a:rPr lang="ru-RU" altLang="ru-RU" sz="20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altLang="ru-RU" sz="20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85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092219"/>
              </p:ext>
            </p:extLst>
          </p:nvPr>
        </p:nvGraphicFramePr>
        <p:xfrm>
          <a:off x="2780348" y="2110740"/>
          <a:ext cx="7220735" cy="2541271"/>
        </p:xfrm>
        <a:graphic>
          <a:graphicData uri="http://schemas.openxmlformats.org/drawingml/2006/table">
            <a:tbl>
              <a:tblPr/>
              <a:tblGrid>
                <a:gridCol w="3723155"/>
                <a:gridCol w="3497580"/>
              </a:tblGrid>
              <a:tr h="54719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https://drive.google.com/file/d/0B_7FG63HN2wIeVYzR0R3MzJzYnM/view?usp=sharing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1400" dirty="0">
                        <a:effectLst/>
                      </a:endParaRPr>
                    </a:p>
                  </a:txBody>
                  <a:tcPr marL="52638" marR="52638" marT="52638" marB="5263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Неравенства. Метод интервалов</a:t>
                      </a:r>
                      <a:endParaRPr lang="ru-RU" sz="1400" dirty="0">
                        <a:effectLst/>
                      </a:endParaRPr>
                    </a:p>
                  </a:txBody>
                  <a:tcPr marL="52638" marR="52638" marT="52638" marB="5263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98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sng" strike="noStrike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https://drive.google.com/file/d/0B_7FG63HN2wIaHhvSXBhc0Q1WnM/view?usp=sharing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1400">
                        <a:effectLst/>
                      </a:endParaRPr>
                    </a:p>
                  </a:txBody>
                  <a:tcPr marL="52638" marR="52638" marT="52638" marB="5263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Показательные неравенства</a:t>
                      </a:r>
                      <a:endParaRPr lang="ru-RU" sz="1400">
                        <a:effectLst/>
                      </a:endParaRPr>
                    </a:p>
                  </a:txBody>
                  <a:tcPr marL="52638" marR="52638" marT="52638" marB="5263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05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sng" strike="noStrike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hlinkClick r:id="rId4"/>
                        </a:rPr>
                        <a:t>https://drive.google.com/file/d/0B_7FG63HN2wIZ1BMU3RKQjJoVG8/view?usp=sharing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1400">
                        <a:effectLst/>
                      </a:endParaRPr>
                    </a:p>
                  </a:txBody>
                  <a:tcPr marL="52638" marR="52638" marT="52638" marB="5263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Логарифмические неравенства</a:t>
                      </a:r>
                      <a:endParaRPr lang="ru-RU" sz="1400">
                        <a:effectLst/>
                      </a:endParaRPr>
                    </a:p>
                  </a:txBody>
                  <a:tcPr marL="52638" marR="52638" marT="52638" marB="5263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604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hlinkClick r:id="rId5"/>
                        </a:rPr>
                        <a:t>https://drive.google.com/file/d/0B_7FG63HN2wIWHJfOVcyX2NHM2s/view?usp=sharing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1400" dirty="0">
                        <a:effectLst/>
                      </a:endParaRPr>
                    </a:p>
                  </a:txBody>
                  <a:tcPr marL="52638" marR="52638" marT="52638" marB="5263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Простейшие тригонометрические уравнения и неравенства</a:t>
                      </a:r>
                      <a:endParaRPr lang="ru-RU" sz="1400" dirty="0">
                        <a:effectLst/>
                      </a:endParaRPr>
                    </a:p>
                  </a:txBody>
                  <a:tcPr marL="52638" marR="52638" marT="52638" marB="5263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860358" y="105918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3441" y="550227"/>
            <a:ext cx="3966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docs.google.com/document/d/1Cmqkt7uXBzL7gP8B6uc_UrIsEY7nfPl69f8bzw_bVyg/edit?usp=sharing</a:t>
            </a:r>
            <a:r>
              <a:rPr lang="en-US" dirty="0" smtClean="0"/>
              <a:t> – </a:t>
            </a:r>
            <a:r>
              <a:rPr lang="ru-RU" dirty="0" smtClean="0"/>
              <a:t>полезные ссылки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958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9220" y="2480310"/>
            <a:ext cx="2449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Segoe Script" panose="020B0504020000000003" pitchFamily="34" charset="0"/>
              </a:rPr>
              <a:t>СПАСИБО!</a:t>
            </a:r>
            <a:endParaRPr lang="ru-RU" sz="2800" b="1" dirty="0"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68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1058</TotalTime>
  <Words>889</Words>
  <Application>Microsoft Office PowerPoint</Application>
  <PresentationFormat>Широкоэкранный</PresentationFormat>
  <Paragraphs>189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Century Gothic</vt:lpstr>
      <vt:lpstr>Segoe Script</vt:lpstr>
      <vt:lpstr>Symbol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User</cp:lastModifiedBy>
  <cp:revision>72</cp:revision>
  <dcterms:created xsi:type="dcterms:W3CDTF">2015-03-15T11:04:27Z</dcterms:created>
  <dcterms:modified xsi:type="dcterms:W3CDTF">2016-09-29T13:26:58Z</dcterms:modified>
</cp:coreProperties>
</file>